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61" r:id="rId6"/>
    <p:sldId id="262" r:id="rId7"/>
    <p:sldId id="265" r:id="rId8"/>
    <p:sldId id="270" r:id="rId9"/>
    <p:sldId id="263" r:id="rId10"/>
    <p:sldId id="266" r:id="rId11"/>
    <p:sldId id="267" r:id="rId12"/>
    <p:sldId id="269" r:id="rId13"/>
    <p:sldId id="268" r:id="rId14"/>
    <p:sldId id="26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9" autoAdjust="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hyperlink" Target="https://scherlund.blogspot.com/2020/07/top-5-computer-science-colleges-in.html" TargetMode="External"/><Relationship Id="rId1" Type="http://schemas.openxmlformats.org/officeDocument/2006/relationships/image" Target="../media/image10.jpg"/><Relationship Id="rId6" Type="http://schemas.openxmlformats.org/officeDocument/2006/relationships/hyperlink" Target="https://arvrjourney.com/how-the-uae-are-embracing-emerging-technology-6b32419f904d" TargetMode="External"/><Relationship Id="rId5" Type="http://schemas.openxmlformats.org/officeDocument/2006/relationships/image" Target="../media/image12.jpg"/><Relationship Id="rId4" Type="http://schemas.openxmlformats.org/officeDocument/2006/relationships/hyperlink" Target="http://www.mynextmove.org/profile/summary/15-1199.11" TargetMode="External"/></Relationships>
</file>

<file path=ppt/diagrams/_rels/drawing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hyperlink" Target="https://scherlund.blogspot.com/2020/07/top-5-computer-science-colleges-in.html" TargetMode="External"/><Relationship Id="rId1" Type="http://schemas.openxmlformats.org/officeDocument/2006/relationships/image" Target="../media/image10.jpg"/><Relationship Id="rId6" Type="http://schemas.openxmlformats.org/officeDocument/2006/relationships/hyperlink" Target="https://arvrjourney.com/how-the-uae-are-embracing-emerging-technology-6b32419f904d" TargetMode="External"/><Relationship Id="rId5" Type="http://schemas.openxmlformats.org/officeDocument/2006/relationships/image" Target="../media/image12.jpg"/><Relationship Id="rId4" Type="http://schemas.openxmlformats.org/officeDocument/2006/relationships/hyperlink" Target="http://www.mynextmove.org/profile/summary/15-1199.11"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0FC4FFE-8987-4A26-B7F4-8A516F18ADAE}">
      <dgm:prSet/>
      <dgm:spPr/>
      <dgm:t>
        <a:bodyPr/>
        <a:lstStyle/>
        <a:p>
          <a:pPr>
            <a:lnSpc>
              <a:spcPct val="100000"/>
            </a:lnSpc>
            <a:defRPr cap="all"/>
          </a:pPr>
          <a:r>
            <a:rPr lang="en-US" dirty="0"/>
            <a:t>CIS&amp;T @ Pitt-Bradford</a:t>
          </a:r>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lnSpc>
              <a:spcPct val="100000"/>
            </a:lnSpc>
            <a:defRPr cap="all"/>
          </a:pPr>
          <a:r>
            <a:rPr lang="en-US" dirty="0"/>
            <a:t>GAME DESIGN DEGREES + CERTIFICATIONS + OTHER IMPORTANT THINGS TO DO</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lnSpc>
              <a:spcPct val="100000"/>
            </a:lnSpc>
            <a:defRPr cap="all"/>
          </a:pPr>
          <a:r>
            <a:rPr lang="en-US" dirty="0"/>
            <a:t>FUN STUFF TO CHECK OUT!</a:t>
          </a:r>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50B3CE7C-E10B-4E23-BD93-03664997C932}" type="pres">
      <dgm:prSet presAssocID="{01A66772-F185-4D58-B8BB-E9370D7A7A2B}" presName="root" presStyleCnt="0">
        <dgm:presLayoutVars>
          <dgm:dir/>
          <dgm:resizeHandles val="exact"/>
        </dgm:presLayoutVars>
      </dgm:prSet>
      <dgm:spPr/>
    </dgm:pt>
    <dgm:pt modelId="{DE9CE479-E4AE-4283-AEF1-10C1535B4324}" type="pres">
      <dgm:prSet presAssocID="{40FC4FFE-8987-4A26-B7F4-8A516F18ADAE}" presName="compNode" presStyleCnt="0"/>
      <dgm:spPr/>
    </dgm:pt>
    <dgm:pt modelId="{B59FCF02-CAD2-4D6F-9542-AD86711168CA}" type="pres">
      <dgm:prSet presAssocID="{40FC4FFE-8987-4A26-B7F4-8A516F18ADAE}" presName="iconBgRect" presStyleLbl="bgShp" presStyleIdx="0" presStyleCnt="3"/>
      <dgm:spPr/>
    </dgm:pt>
    <dgm:pt modelId="{7C175B98-93F4-4D7C-BB95-1514AB879CD5}" type="pres">
      <dgm:prSet presAssocID="{40FC4FFE-8987-4A26-B7F4-8A516F18ADAE}" presName="iconRect" presStyleLbl="node1" presStyleIdx="0" presStyleCnt="3"/>
      <dgm:spPr>
        <a:blipFill>
          <a:blip xmlns:r="http://schemas.openxmlformats.org/officeDocument/2006/relationships" r:embed="rId1">
            <a:extLst>
              <a:ext uri="{837473B0-CC2E-450A-ABE3-18F120FF3D39}">
                <a1611:picAttrSrcUrl xmlns:a1611="http://schemas.microsoft.com/office/drawing/2016/11/main" r:id="rId2"/>
              </a:ext>
            </a:extLst>
          </a:blip>
          <a:srcRect/>
          <a:stretch>
            <a:fillRect l="-28000" r="-28000"/>
          </a:stretch>
        </a:blipFill>
        <a:ln>
          <a:noFill/>
        </a:ln>
      </dgm:spPr>
    </dgm:pt>
    <dgm:pt modelId="{677A3090-5F01-43FD-9FA6-C0420AD80FD6}" type="pres">
      <dgm:prSet presAssocID="{40FC4FFE-8987-4A26-B7F4-8A516F18ADAE}" presName="spaceRect" presStyleCnt="0"/>
      <dgm:spPr/>
    </dgm:pt>
    <dgm:pt modelId="{127117FB-F8A7-4A20-A8A7-EC686DDC76D0}" type="pres">
      <dgm:prSet presAssocID="{40FC4FFE-8987-4A26-B7F4-8A516F18ADAE}" presName="textRect" presStyleLbl="revTx" presStyleIdx="0" presStyleCnt="3">
        <dgm:presLayoutVars>
          <dgm:chMax val="1"/>
          <dgm:chPref val="1"/>
        </dgm:presLayoutVars>
      </dgm:prSet>
      <dgm:spPr/>
    </dgm:pt>
    <dgm:pt modelId="{FD1EED9C-83D3-41AD-A09B-D3B36354168F}" type="pres">
      <dgm:prSet presAssocID="{5B62599A-5C9B-48E7-896E-EA782AC60C8B}" presName="sibTrans" presStyleCnt="0"/>
      <dgm:spPr/>
    </dgm:pt>
    <dgm:pt modelId="{C998AB0A-577D-44AA-A068-F634DDE7BD47}" type="pres">
      <dgm:prSet presAssocID="{49225C73-1633-42F1-AB3B-7CB183E5F8B8}" presName="compNode" presStyleCnt="0"/>
      <dgm:spPr/>
    </dgm:pt>
    <dgm:pt modelId="{BCD8CDD9-0C56-4401-ADB1-8B48DAB2C96F}" type="pres">
      <dgm:prSet presAssocID="{49225C73-1633-42F1-AB3B-7CB183E5F8B8}" presName="iconBgRect" presStyleLbl="bgShp" presStyleIdx="1" presStyleCnt="3"/>
      <dgm:spPr/>
    </dgm:pt>
    <dgm:pt modelId="{DB4CA7C4-FCA1-4127-B20A-2A5C031A3CF4}" type="pres">
      <dgm:prSet presAssocID="{49225C73-1633-42F1-AB3B-7CB183E5F8B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39000" r="-39000"/>
          </a:stretch>
        </a:blipFill>
        <a:ln>
          <a:noFill/>
        </a:ln>
      </dgm:spPr>
    </dgm:pt>
    <dgm:pt modelId="{9B0C8FBF-0BDD-48A5-967E-F3FE71659F6A}" type="pres">
      <dgm:prSet presAssocID="{49225C73-1633-42F1-AB3B-7CB183E5F8B8}" presName="spaceRect" presStyleCnt="0"/>
      <dgm:spPr/>
    </dgm:pt>
    <dgm:pt modelId="{7E6FE37A-5DB0-4899-9FCB-0CE39BC185F8}" type="pres">
      <dgm:prSet presAssocID="{49225C73-1633-42F1-AB3B-7CB183E5F8B8}" presName="textRect" presStyleLbl="revTx" presStyleIdx="1" presStyleCnt="3">
        <dgm:presLayoutVars>
          <dgm:chMax val="1"/>
          <dgm:chPref val="1"/>
        </dgm:presLayoutVars>
      </dgm:prSet>
      <dgm:spPr/>
    </dgm:pt>
    <dgm:pt modelId="{5A266296-0042-402F-92EF-D59AB148E92E}" type="pres">
      <dgm:prSet presAssocID="{9646853A-8964-4519-A5B1-0B7D18B2983D}" presName="sibTrans" presStyleCnt="0"/>
      <dgm:spPr/>
    </dgm:pt>
    <dgm:pt modelId="{ECFA770B-DE2C-4683-A038-58D0FE44BC27}" type="pres">
      <dgm:prSet presAssocID="{1C383F32-22E8-4F62-A3E0-BDC3D5F48992}" presName="compNode" presStyleCnt="0"/>
      <dgm:spPr/>
    </dgm:pt>
    <dgm:pt modelId="{FF93E135-77D6-48A0-8871-9BC93D705D06}" type="pres">
      <dgm:prSet presAssocID="{1C383F32-22E8-4F62-A3E0-BDC3D5F48992}" presName="iconBgRect" presStyleLbl="bgShp" presStyleIdx="2" presStyleCnt="3"/>
      <dgm:spPr/>
    </dgm:pt>
    <dgm:pt modelId="{39509775-983E-4110-B989-EE2CD6514BE0}" type="pres">
      <dgm:prSet presAssocID="{1C383F32-22E8-4F62-A3E0-BDC3D5F4899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t="-1000" b="-1000"/>
          </a:stretch>
        </a:blipFill>
        <a:ln>
          <a:noFill/>
        </a:ln>
      </dgm:spPr>
    </dgm:pt>
    <dgm:pt modelId="{493B43B2-705C-4AE5-8A77-D8DEEDA1B5CF}" type="pres">
      <dgm:prSet presAssocID="{1C383F32-22E8-4F62-A3E0-BDC3D5F48992}" presName="spaceRect" presStyleCnt="0"/>
      <dgm:spPr/>
    </dgm:pt>
    <dgm:pt modelId="{1AEDC777-00B3-41D7-9AE1-23D741E941C3}" type="pres">
      <dgm:prSet presAssocID="{1C383F32-22E8-4F62-A3E0-BDC3D5F48992}" presName="textRect" presStyleLbl="revTx" presStyleIdx="2" presStyleCnt="3">
        <dgm:presLayoutVars>
          <dgm:chMax val="1"/>
          <dgm:chPref val="1"/>
        </dgm:presLayoutVars>
      </dgm:prSet>
      <dgm:spPr/>
    </dgm:pt>
  </dgm:ptLst>
  <dgm:cxnLst>
    <dgm:cxn modelId="{A9154303-8225-4248-91DC-1B0156A35F07}" srcId="{01A66772-F185-4D58-B8BB-E9370D7A7A2B}" destId="{49225C73-1633-42F1-AB3B-7CB183E5F8B8}" srcOrd="1" destOrd="0" parTransId="{1A0E2090-1D4F-438A-8766-B6030CE01ADD}" sibTransId="{9646853A-8964-4519-A5B1-0B7D18B2983D}"/>
    <dgm:cxn modelId="{7A710F69-5154-4855-ACF5-BC7C1BF85A80}" type="presOf" srcId="{49225C73-1633-42F1-AB3B-7CB183E5F8B8}" destId="{7E6FE37A-5DB0-4899-9FCB-0CE39BC185F8}" srcOrd="0" destOrd="0" presId="urn:microsoft.com/office/officeart/2018/5/layout/IconCircleLabelList"/>
    <dgm:cxn modelId="{C7AD8469-3C68-4AF9-AB82-79B0043AA120}" srcId="{01A66772-F185-4D58-B8BB-E9370D7A7A2B}" destId="{40FC4FFE-8987-4A26-B7F4-8A516F18ADAE}" srcOrd="0" destOrd="0" parTransId="{CAD7EF86-FB23-41F6-BF42-040B36DEFDB1}" sibTransId="{5B62599A-5C9B-48E7-896E-EA782AC60C8B}"/>
    <dgm:cxn modelId="{676D3A6A-6EA7-4483-BB12-0BD4A7D7AF9D}" type="presOf" srcId="{01A66772-F185-4D58-B8BB-E9370D7A7A2B}" destId="{50B3CE7C-E10B-4E23-BD93-03664997C932}" srcOrd="0" destOrd="0" presId="urn:microsoft.com/office/officeart/2018/5/layout/IconCircleLabelList"/>
    <dgm:cxn modelId="{1496FC70-DB8B-48D4-98DE-DD2856E389EE}" type="presOf" srcId="{1C383F32-22E8-4F62-A3E0-BDC3D5F48992}" destId="{1AEDC777-00B3-41D7-9AE1-23D741E941C3}" srcOrd="0" destOrd="0" presId="urn:microsoft.com/office/officeart/2018/5/layout/IconCircleLabelList"/>
    <dgm:cxn modelId="{C4CCE57E-E871-46D6-BAD5-880252C95D22}" srcId="{01A66772-F185-4D58-B8BB-E9370D7A7A2B}" destId="{1C383F32-22E8-4F62-A3E0-BDC3D5F48992}" srcOrd="2" destOrd="0" parTransId="{A7920A2F-3244-4159-AF04-6A1D38B7B317}" sibTransId="{8500F72A-2C6D-4FDF-9C1D-CA691380EB0B}"/>
    <dgm:cxn modelId="{355227E3-55E0-4343-BC8D-FC0EB1694F48}" type="presOf" srcId="{40FC4FFE-8987-4A26-B7F4-8A516F18ADAE}" destId="{127117FB-F8A7-4A20-A8A7-EC686DDC76D0}" srcOrd="0" destOrd="0" presId="urn:microsoft.com/office/officeart/2018/5/layout/IconCircleLabelList"/>
    <dgm:cxn modelId="{555498CB-3ED1-404E-A25F-EB243EFC5FB1}" type="presParOf" srcId="{50B3CE7C-E10B-4E23-BD93-03664997C932}" destId="{DE9CE479-E4AE-4283-AEF1-10C1535B4324}" srcOrd="0" destOrd="0" presId="urn:microsoft.com/office/officeart/2018/5/layout/IconCircleLabelList"/>
    <dgm:cxn modelId="{11F12D49-CD08-4D50-BD13-3ECBC3A476A4}" type="presParOf" srcId="{DE9CE479-E4AE-4283-AEF1-10C1535B4324}" destId="{B59FCF02-CAD2-4D6F-9542-AD86711168CA}" srcOrd="0" destOrd="0" presId="urn:microsoft.com/office/officeart/2018/5/layout/IconCircleLabelList"/>
    <dgm:cxn modelId="{F443A659-540B-487B-97F9-49219CF60D6B}" type="presParOf" srcId="{DE9CE479-E4AE-4283-AEF1-10C1535B4324}" destId="{7C175B98-93F4-4D7C-BB95-1514AB879CD5}" srcOrd="1" destOrd="0" presId="urn:microsoft.com/office/officeart/2018/5/layout/IconCircleLabelList"/>
    <dgm:cxn modelId="{A503D7AB-7D64-4163-93B5-1CEEDAE81823}" type="presParOf" srcId="{DE9CE479-E4AE-4283-AEF1-10C1535B4324}" destId="{677A3090-5F01-43FD-9FA6-C0420AD80FD6}" srcOrd="2" destOrd="0" presId="urn:microsoft.com/office/officeart/2018/5/layout/IconCircleLabelList"/>
    <dgm:cxn modelId="{780188ED-7DCE-45BB-B6AF-91BE48969612}" type="presParOf" srcId="{DE9CE479-E4AE-4283-AEF1-10C1535B4324}" destId="{127117FB-F8A7-4A20-A8A7-EC686DDC76D0}" srcOrd="3" destOrd="0" presId="urn:microsoft.com/office/officeart/2018/5/layout/IconCircleLabelList"/>
    <dgm:cxn modelId="{155719F8-A89B-4E96-BC49-C48BC717F480}" type="presParOf" srcId="{50B3CE7C-E10B-4E23-BD93-03664997C932}" destId="{FD1EED9C-83D3-41AD-A09B-D3B36354168F}" srcOrd="1" destOrd="0" presId="urn:microsoft.com/office/officeart/2018/5/layout/IconCircleLabelList"/>
    <dgm:cxn modelId="{2772E199-56B0-4310-A55E-67D00CA3E59E}" type="presParOf" srcId="{50B3CE7C-E10B-4E23-BD93-03664997C932}" destId="{C998AB0A-577D-44AA-A068-F634DDE7BD47}" srcOrd="2" destOrd="0" presId="urn:microsoft.com/office/officeart/2018/5/layout/IconCircleLabelList"/>
    <dgm:cxn modelId="{4E351D18-D97F-4B92-A608-2E9600B91C28}" type="presParOf" srcId="{C998AB0A-577D-44AA-A068-F634DDE7BD47}" destId="{BCD8CDD9-0C56-4401-ADB1-8B48DAB2C96F}" srcOrd="0" destOrd="0" presId="urn:microsoft.com/office/officeart/2018/5/layout/IconCircleLabelList"/>
    <dgm:cxn modelId="{B3DC724C-4569-4E9D-BD5A-49E4CD991FD0}" type="presParOf" srcId="{C998AB0A-577D-44AA-A068-F634DDE7BD47}" destId="{DB4CA7C4-FCA1-4127-B20A-2A5C031A3CF4}" srcOrd="1" destOrd="0" presId="urn:microsoft.com/office/officeart/2018/5/layout/IconCircleLabelList"/>
    <dgm:cxn modelId="{AD1AB552-CCE0-4911-BB9E-5D4A60B21F4F}" type="presParOf" srcId="{C998AB0A-577D-44AA-A068-F634DDE7BD47}" destId="{9B0C8FBF-0BDD-48A5-967E-F3FE71659F6A}" srcOrd="2" destOrd="0" presId="urn:microsoft.com/office/officeart/2018/5/layout/IconCircleLabelList"/>
    <dgm:cxn modelId="{8558F796-2D01-40FE-A21A-7530EEBC3BC3}" type="presParOf" srcId="{C998AB0A-577D-44AA-A068-F634DDE7BD47}" destId="{7E6FE37A-5DB0-4899-9FCB-0CE39BC185F8}" srcOrd="3" destOrd="0" presId="urn:microsoft.com/office/officeart/2018/5/layout/IconCircleLabelList"/>
    <dgm:cxn modelId="{1532E2BE-82E9-40A4-A6F7-40B60FC879AE}" type="presParOf" srcId="{50B3CE7C-E10B-4E23-BD93-03664997C932}" destId="{5A266296-0042-402F-92EF-D59AB148E92E}" srcOrd="3" destOrd="0" presId="urn:microsoft.com/office/officeart/2018/5/layout/IconCircleLabelList"/>
    <dgm:cxn modelId="{3A7F4DB9-1469-4F58-B633-24B7EEE084D1}" type="presParOf" srcId="{50B3CE7C-E10B-4E23-BD93-03664997C932}" destId="{ECFA770B-DE2C-4683-A038-58D0FE44BC27}" srcOrd="4" destOrd="0" presId="urn:microsoft.com/office/officeart/2018/5/layout/IconCircleLabelList"/>
    <dgm:cxn modelId="{91311827-CDAC-4BA8-B4A3-117AFD1CEE2D}" type="presParOf" srcId="{ECFA770B-DE2C-4683-A038-58D0FE44BC27}" destId="{FF93E135-77D6-48A0-8871-9BC93D705D06}" srcOrd="0" destOrd="0" presId="urn:microsoft.com/office/officeart/2018/5/layout/IconCircleLabelList"/>
    <dgm:cxn modelId="{83B7CA40-11B7-4507-8422-A40F02D469B2}" type="presParOf" srcId="{ECFA770B-DE2C-4683-A038-58D0FE44BC27}" destId="{39509775-983E-4110-B989-EE2CD6514BE0}" srcOrd="1" destOrd="0" presId="urn:microsoft.com/office/officeart/2018/5/layout/IconCircleLabelList"/>
    <dgm:cxn modelId="{A44BB251-01EB-4DEF-A28C-6D495183E4DC}" type="presParOf" srcId="{ECFA770B-DE2C-4683-A038-58D0FE44BC27}" destId="{493B43B2-705C-4AE5-8A77-D8DEEDA1B5CF}" srcOrd="2" destOrd="0" presId="urn:microsoft.com/office/officeart/2018/5/layout/IconCircleLabelList"/>
    <dgm:cxn modelId="{1EFA52DF-3C80-4DAA-BED6-AFE2F81796B2}" type="presParOf" srcId="{ECFA770B-DE2C-4683-A038-58D0FE44BC27}" destId="{1AEDC777-00B3-41D7-9AE1-23D741E941C3}"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9FCF02-CAD2-4D6F-9542-AD86711168CA}">
      <dsp:nvSpPr>
        <dsp:cNvPr id="0" name=""/>
        <dsp:cNvSpPr/>
      </dsp:nvSpPr>
      <dsp:spPr>
        <a:xfrm>
          <a:off x="616949" y="310305"/>
          <a:ext cx="1818562" cy="181856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175B98-93F4-4D7C-BB95-1514AB879CD5}">
      <dsp:nvSpPr>
        <dsp:cNvPr id="0" name=""/>
        <dsp:cNvSpPr/>
      </dsp:nvSpPr>
      <dsp:spPr>
        <a:xfrm>
          <a:off x="1004512" y="697868"/>
          <a:ext cx="1043437" cy="1043437"/>
        </a:xfrm>
        <a:prstGeom prst="rect">
          <a:avLst/>
        </a:prstGeom>
        <a:blipFill>
          <a:blip xmlns:r="http://schemas.openxmlformats.org/officeDocument/2006/relationships" r:embed="rId1">
            <a:extLst>
              <a:ext uri="{837473B0-CC2E-450A-ABE3-18F120FF3D39}">
                <a1611:picAttrSrcUrl xmlns:a1611="http://schemas.microsoft.com/office/drawing/2016/11/main" r:id="rId2"/>
              </a:ext>
            </a:extLst>
          </a:blip>
          <a:srcRect/>
          <a:stretch>
            <a:fillRect l="-28000" r="-28000"/>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27117FB-F8A7-4A20-A8A7-EC686DDC76D0}">
      <dsp:nvSpPr>
        <dsp:cNvPr id="0" name=""/>
        <dsp:cNvSpPr/>
      </dsp:nvSpPr>
      <dsp:spPr>
        <a:xfrm>
          <a:off x="35606"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CIS&amp;T @ Pitt-Bradford</a:t>
          </a:r>
        </a:p>
      </dsp:txBody>
      <dsp:txXfrm>
        <a:off x="35606" y="2695306"/>
        <a:ext cx="2981250" cy="720000"/>
      </dsp:txXfrm>
    </dsp:sp>
    <dsp:sp modelId="{BCD8CDD9-0C56-4401-ADB1-8B48DAB2C96F}">
      <dsp:nvSpPr>
        <dsp:cNvPr id="0" name=""/>
        <dsp:cNvSpPr/>
      </dsp:nvSpPr>
      <dsp:spPr>
        <a:xfrm>
          <a:off x="4119918" y="310305"/>
          <a:ext cx="1818562" cy="181856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4CA7C4-FCA1-4127-B20A-2A5C031A3CF4}">
      <dsp:nvSpPr>
        <dsp:cNvPr id="0" name=""/>
        <dsp:cNvSpPr/>
      </dsp:nvSpPr>
      <dsp:spPr>
        <a:xfrm>
          <a:off x="4507481" y="697868"/>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39000" r="-39000"/>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E6FE37A-5DB0-4899-9FCB-0CE39BC185F8}">
      <dsp:nvSpPr>
        <dsp:cNvPr id="0" name=""/>
        <dsp:cNvSpPr/>
      </dsp:nvSpPr>
      <dsp:spPr>
        <a:xfrm>
          <a:off x="3538574"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GAME DESIGN DEGREES + CERTIFICATIONS + OTHER IMPORTANT THINGS TO DO</a:t>
          </a:r>
        </a:p>
      </dsp:txBody>
      <dsp:txXfrm>
        <a:off x="3538574" y="2695306"/>
        <a:ext cx="2981250" cy="720000"/>
      </dsp:txXfrm>
    </dsp:sp>
    <dsp:sp modelId="{FF93E135-77D6-48A0-8871-9BC93D705D06}">
      <dsp:nvSpPr>
        <dsp:cNvPr id="0" name=""/>
        <dsp:cNvSpPr/>
      </dsp:nvSpPr>
      <dsp:spPr>
        <a:xfrm>
          <a:off x="7622887" y="310305"/>
          <a:ext cx="1818562" cy="181856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509775-983E-4110-B989-EE2CD6514BE0}">
      <dsp:nvSpPr>
        <dsp:cNvPr id="0" name=""/>
        <dsp:cNvSpPr/>
      </dsp:nvSpPr>
      <dsp:spPr>
        <a:xfrm>
          <a:off x="8010450" y="697868"/>
          <a:ext cx="1043437" cy="1043437"/>
        </a:xfrm>
        <a:prstGeom prst="rect">
          <a:avLst/>
        </a:prstGeom>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t="-1000" b="-1000"/>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AEDC777-00B3-41D7-9AE1-23D741E941C3}">
      <dsp:nvSpPr>
        <dsp:cNvPr id="0" name=""/>
        <dsp:cNvSpPr/>
      </dsp:nvSpPr>
      <dsp:spPr>
        <a:xfrm>
          <a:off x="7041543"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FUN STUFF TO CHECK OUT!</a:t>
          </a:r>
        </a:p>
      </dsp:txBody>
      <dsp:txXfrm>
        <a:off x="7041543" y="2695306"/>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g>
</file>

<file path=ppt/media/image27.jpeg>
</file>

<file path=ppt/media/image28.jpeg>
</file>

<file path=ppt/media/image29.jpeg>
</file>

<file path=ppt/media/image3.jpeg>
</file>

<file path=ppt/media/image30.png>
</file>

<file path=ppt/media/image31.png>
</file>

<file path=ppt/media/image32.png>
</file>

<file path=ppt/media/image33.png>
</file>

<file path=ppt/media/image34.png>
</file>

<file path=ppt/media/image35.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3/20/2022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3/20/2022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3/20/2022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3/20/2022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3/20/2022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3/20/2022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3/20/2022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3/20/2022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3/20/2022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png"/><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hyperlink" Target="https://www.youtube.com/playlist?list=PLh4Af_PUe6Q8m95kn0kfyNeac2-vF1cOB" TargetMode="External"/><Relationship Id="rId7" Type="http://schemas.openxmlformats.org/officeDocument/2006/relationships/hyperlink" Target="https://www.youtube.com/playlist?list=PLh4Af_PUe6Q9-OR5gGJqEKGc5I-O--YA4" TargetMode="External"/><Relationship Id="rId12" Type="http://schemas.openxmlformats.org/officeDocument/2006/relationships/image" Target="../media/image29.jpeg"/><Relationship Id="rId2" Type="http://schemas.openxmlformats.org/officeDocument/2006/relationships/hyperlink" Target="https://www.youtube.com/playlist?list=PLh4Af_PUe6Q-sZeDXvqJVnxhYtjKtooSe" TargetMode="External"/><Relationship Id="rId1" Type="http://schemas.openxmlformats.org/officeDocument/2006/relationships/slideLayout" Target="../slideLayouts/slideLayout2.xml"/><Relationship Id="rId6" Type="http://schemas.openxmlformats.org/officeDocument/2006/relationships/hyperlink" Target="https://www.youtube.com/playlist?list=PLh4Af_PUe6Q_E0SshiXSN-XgXOeT_dxqL" TargetMode="External"/><Relationship Id="rId11" Type="http://schemas.openxmlformats.org/officeDocument/2006/relationships/image" Target="../media/image28.jpeg"/><Relationship Id="rId5" Type="http://schemas.openxmlformats.org/officeDocument/2006/relationships/hyperlink" Target="https://www.youtube.com/playlist?list=PLh4Af_PUe6Q-EvdztXvNO7YddfShi8bK3" TargetMode="External"/><Relationship Id="rId10" Type="http://schemas.openxmlformats.org/officeDocument/2006/relationships/image" Target="../media/image27.jpeg"/><Relationship Id="rId4" Type="http://schemas.openxmlformats.org/officeDocument/2006/relationships/hyperlink" Target="https://www.youtube.com/playlist?list=PLh4Af_PUe6Q8RfDGh5w8DPv3QCj5KljXH" TargetMode="External"/><Relationship Id="rId9" Type="http://schemas.openxmlformats.org/officeDocument/2006/relationships/image" Target="../media/image5.jpeg"/></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image" Target="../media/image30.png"/><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8" Type="http://schemas.openxmlformats.org/officeDocument/2006/relationships/hyperlink" Target="https://jcallinan.github.io/" TargetMode="External"/><Relationship Id="rId3" Type="http://schemas.openxmlformats.org/officeDocument/2006/relationships/diagramLayout" Target="../diagrams/layout1.xml"/><Relationship Id="rId7" Type="http://schemas.openxmlformats.org/officeDocument/2006/relationships/hyperlink" Target="https://sites.pitt.edu/~jpcst52/" TargetMode="Externa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hyperlink" Target="https://www.upb.pitt.edu/academics/computer-information-systems-and-technology-bs" TargetMode="External"/><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www.princetonreview.com/college-rankings/game-design" TargetMode="External"/><Relationship Id="rId13" Type="http://schemas.openxmlformats.org/officeDocument/2006/relationships/image" Target="../media/image4.png"/><Relationship Id="rId3" Type="http://schemas.openxmlformats.org/officeDocument/2006/relationships/hyperlink" Target="https://games.usc.edu/" TargetMode="External"/><Relationship Id="rId7" Type="http://schemas.openxmlformats.org/officeDocument/2006/relationships/hyperlink" Target="https://www.collegerank.net/best-video-game-design-degree-programs/" TargetMode="External"/><Relationship Id="rId12" Type="http://schemas.openxmlformats.org/officeDocument/2006/relationships/image" Target="../media/image3.jpeg"/><Relationship Id="rId17" Type="http://schemas.openxmlformats.org/officeDocument/2006/relationships/image" Target="../media/image18.png"/><Relationship Id="rId2" Type="http://schemas.openxmlformats.org/officeDocument/2006/relationships/hyperlink" Target="https://www.digipen.edu/academics" TargetMode="External"/><Relationship Id="rId16"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hyperlink" Target="https://www.blog.udonis.co/mobile-marketing/mobile-games/game-design-colleges" TargetMode="External"/><Relationship Id="rId11" Type="http://schemas.openxmlformats.org/officeDocument/2006/relationships/hyperlink" Target="https://www.bachelorstudies.com/Bachelor/Game-Design/" TargetMode="External"/><Relationship Id="rId5" Type="http://schemas.openxmlformats.org/officeDocument/2006/relationships/hyperlink" Target="https://www.reddit.com/r/gamedev/comments/1ltqyx/whats_a_good_college_to_look_into_for_game/" TargetMode="External"/><Relationship Id="rId15" Type="http://schemas.openxmlformats.org/officeDocument/2006/relationships/image" Target="../media/image16.png"/><Relationship Id="rId10" Type="http://schemas.openxmlformats.org/officeDocument/2006/relationships/hyperlink" Target="https://www.collegechoice.net/arts-and-design/game-design/best-bachelors-degrees/" TargetMode="External"/><Relationship Id="rId4" Type="http://schemas.openxmlformats.org/officeDocument/2006/relationships/hyperlink" Target="https://www.rit.edu/computing/school-interactive-games-and-media#degree-programs" TargetMode="External"/><Relationship Id="rId9" Type="http://schemas.openxmlformats.org/officeDocument/2006/relationships/hyperlink" Target="https://www.usnews.com/best-colleges/search?schoolType=computer-science&amp;ranking=game-simulation-development&amp;_sort=rank&amp;_sortDirection=asc" TargetMode="External"/><Relationship Id="rId14" Type="http://schemas.openxmlformats.org/officeDocument/2006/relationships/image" Target="../media/image9.png"/></Relationships>
</file>

<file path=ppt/slides/_rels/slide6.xml.rels><?xml version="1.0" encoding="UTF-8" standalone="yes"?>
<Relationships xmlns="http://schemas.openxmlformats.org/package/2006/relationships"><Relationship Id="rId8" Type="http://schemas.openxmlformats.org/officeDocument/2006/relationships/hyperlink" Target="https://studio.blender.org/training/" TargetMode="External"/><Relationship Id="rId13" Type="http://schemas.openxmlformats.org/officeDocument/2006/relationships/image" Target="../media/image9.png"/><Relationship Id="rId3" Type="http://schemas.openxmlformats.org/officeDocument/2006/relationships/hyperlink" Target="https://unity.com/products/unity-certifications/professional-programmer" TargetMode="External"/><Relationship Id="rId7" Type="http://schemas.openxmlformats.org/officeDocument/2006/relationships/hyperlink" Target="https://www.courseduck.com/programming/blender/" TargetMode="External"/><Relationship Id="rId12" Type="http://schemas.openxmlformats.org/officeDocument/2006/relationships/image" Target="../media/image4.png"/><Relationship Id="rId2" Type="http://schemas.openxmlformats.org/officeDocument/2006/relationships/hyperlink" Target="https://unity.com/products/unity-certifications" TargetMode="External"/><Relationship Id="rId1" Type="http://schemas.openxmlformats.org/officeDocument/2006/relationships/slideLayout" Target="../slideLayouts/slideLayout2.xml"/><Relationship Id="rId6" Type="http://schemas.openxmlformats.org/officeDocument/2006/relationships/hyperlink" Target="https://www.unrealengine.com/en-US/onlinelearning-courses" TargetMode="External"/><Relationship Id="rId11" Type="http://schemas.openxmlformats.org/officeDocument/2006/relationships/image" Target="../media/image3.jpeg"/><Relationship Id="rId5" Type="http://schemas.openxmlformats.org/officeDocument/2006/relationships/hyperlink" Target="https://www.unrealengine.com/en-US/training" TargetMode="External"/><Relationship Id="rId10" Type="http://schemas.openxmlformats.org/officeDocument/2006/relationships/image" Target="../media/image19.png"/><Relationship Id="rId4" Type="http://schemas.openxmlformats.org/officeDocument/2006/relationships/hyperlink" Target="https://executive-ed.xpro.mit.edu/virtual-reality-augmented-reality" TargetMode="External"/><Relationship Id="rId9" Type="http://schemas.openxmlformats.org/officeDocument/2006/relationships/hyperlink" Target="https://www.skillshare.com/browse/maya"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www.linkedin.com/learning/" TargetMode="External"/><Relationship Id="rId13" Type="http://schemas.openxmlformats.org/officeDocument/2006/relationships/image" Target="../media/image22.png"/><Relationship Id="rId3" Type="http://schemas.openxmlformats.org/officeDocument/2006/relationships/hyperlink" Target="http://github.com/" TargetMode="External"/><Relationship Id="rId7" Type="http://schemas.openxmlformats.org/officeDocument/2006/relationships/hyperlink" Target="https://www.udemy.com/" TargetMode="External"/><Relationship Id="rId12"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hyperlink" Target="https://developer.apple.com/learn/curriculum/" TargetMode="External"/><Relationship Id="rId11" Type="http://schemas.openxmlformats.org/officeDocument/2006/relationships/hyperlink" Target="https://sites.pitt.edu/~jpcst52/" TargetMode="External"/><Relationship Id="rId5" Type="http://schemas.openxmlformats.org/officeDocument/2006/relationships/hyperlink" Target="https://grow.google/certificates/?utm_source=gDigital&amp;utm_medium=paidha&amp;utm_campaign=disc-rm-glp&amp;gclid=CjwKCAiAhreNBhAYEiwAFGGKPBaZo7aJs5iFXV8IXzoeCjF77N0ThQHaOmecyiFThGXUpEb3Iy91wRoC6AIQAvD_BwE#?modal_active=none" TargetMode="External"/><Relationship Id="rId10" Type="http://schemas.openxmlformats.org/officeDocument/2006/relationships/hyperlink" Target="https://jcallinan.github.io/" TargetMode="External"/><Relationship Id="rId4" Type="http://schemas.openxmlformats.org/officeDocument/2006/relationships/hyperlink" Target="http://github.com/jcallinan/" TargetMode="External"/><Relationship Id="rId9" Type="http://schemas.openxmlformats.org/officeDocument/2006/relationships/hyperlink" Target="https://www.uopeople.edu/"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leetcode.com/" TargetMode="External"/><Relationship Id="rId2" Type="http://schemas.openxmlformats.org/officeDocument/2006/relationships/hyperlink" Target="https://www.amazon.com/Cracking-Coding-Interview-Programming-Questions/dp/0984782850" TargetMode="Externa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5.png"/><Relationship Id="rId7" Type="http://schemas.openxmlformats.org/officeDocument/2006/relationships/image" Target="../media/image4.png"/><Relationship Id="rId2" Type="http://schemas.openxmlformats.org/officeDocument/2006/relationships/hyperlink" Target="https://github.com/jcallinan/jcallinan.github.io/raw/main/15598%20CIST%200265%20OBJECT%20ORIENTED%20PROGRAMMING.docx" TargetMode="External"/><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image" Target="../media/image26.jpg"/><Relationship Id="rId4" Type="http://schemas.openxmlformats.org/officeDocument/2006/relationships/hyperlink" Target="https://github.com/jcallinan/jcallinan.github.io/raw/main/24880%20CIST%201421%20MOBILE%20APPLICATN%20PROGRAMMING.doc"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GAME Design &amp; Programming</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fontScale="92500"/>
          </a:bodyPr>
          <a:lstStyle/>
          <a:p>
            <a:pPr>
              <a:spcAft>
                <a:spcPts val="600"/>
              </a:spcAft>
            </a:pPr>
            <a:r>
              <a:rPr lang="en-US" sz="3200" dirty="0">
                <a:solidFill>
                  <a:schemeClr val="tx1"/>
                </a:solidFill>
              </a:rPr>
              <a:t>4/8/2022</a:t>
            </a:r>
          </a:p>
        </p:txBody>
      </p:sp>
      <p:pic>
        <p:nvPicPr>
          <p:cNvPr id="7" name="Picture 2" descr="Jeremy Callinan">
            <a:extLst>
              <a:ext uri="{FF2B5EF4-FFF2-40B4-BE49-F238E27FC236}">
                <a16:creationId xmlns:a16="http://schemas.microsoft.com/office/drawing/2014/main" id="{B868CE87-45A6-4E33-BEC1-85FD2E7383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400" y="5590023"/>
            <a:ext cx="857250" cy="74152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E1AB5DD-9779-4366-BC69-EDE226E111A3}"/>
              </a:ext>
            </a:extLst>
          </p:cNvPr>
          <p:cNvPicPr>
            <a:picLocks noChangeAspect="1"/>
          </p:cNvPicPr>
          <p:nvPr/>
        </p:nvPicPr>
        <p:blipFill>
          <a:blip r:embed="rId4"/>
          <a:stretch>
            <a:fillRect/>
          </a:stretch>
        </p:blipFill>
        <p:spPr>
          <a:xfrm>
            <a:off x="7749535" y="5595899"/>
            <a:ext cx="2842265" cy="735645"/>
          </a:xfrm>
          <a:prstGeom prst="rect">
            <a:avLst/>
          </a:prstGeom>
        </p:spPr>
      </p:pic>
      <p:pic>
        <p:nvPicPr>
          <p:cNvPr id="6146" name="Picture 2">
            <a:extLst>
              <a:ext uri="{FF2B5EF4-FFF2-40B4-BE49-F238E27FC236}">
                <a16:creationId xmlns:a16="http://schemas.microsoft.com/office/drawing/2014/main" id="{115BE39C-73D5-4F74-B676-3E989817BA8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2625" y="936879"/>
            <a:ext cx="1695450" cy="94864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A5B2CC03-783C-4816-BC44-CBA320EF6B2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2625" y="2085061"/>
            <a:ext cx="1695450" cy="94864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042C3BDD-FA8C-4AF8-AE2E-33B1E7C1522C}"/>
              </a:ext>
            </a:extLst>
          </p:cNvPr>
          <p:cNvPicPr>
            <a:picLocks noChangeAspect="1"/>
          </p:cNvPicPr>
          <p:nvPr/>
        </p:nvPicPr>
        <p:blipFill>
          <a:blip r:embed="rId7"/>
          <a:stretch>
            <a:fillRect/>
          </a:stretch>
        </p:blipFill>
        <p:spPr>
          <a:xfrm>
            <a:off x="362625" y="3237590"/>
            <a:ext cx="1695450" cy="1156709"/>
          </a:xfrm>
          <a:prstGeom prst="rect">
            <a:avLst/>
          </a:prstGeom>
        </p:spPr>
      </p:pic>
      <p:pic>
        <p:nvPicPr>
          <p:cNvPr id="11" name="Picture 10">
            <a:extLst>
              <a:ext uri="{FF2B5EF4-FFF2-40B4-BE49-F238E27FC236}">
                <a16:creationId xmlns:a16="http://schemas.microsoft.com/office/drawing/2014/main" id="{D19C22E9-94A9-4921-865D-9170C737E6F3}"/>
              </a:ext>
            </a:extLst>
          </p:cNvPr>
          <p:cNvPicPr>
            <a:picLocks noChangeAspect="1"/>
          </p:cNvPicPr>
          <p:nvPr/>
        </p:nvPicPr>
        <p:blipFill>
          <a:blip r:embed="rId8"/>
          <a:stretch>
            <a:fillRect/>
          </a:stretch>
        </p:blipFill>
        <p:spPr>
          <a:xfrm>
            <a:off x="362625" y="4603269"/>
            <a:ext cx="1695450" cy="1193356"/>
          </a:xfrm>
          <a:prstGeom prst="rect">
            <a:avLst/>
          </a:prstGeom>
        </p:spPr>
      </p:pic>
      <p:pic>
        <p:nvPicPr>
          <p:cNvPr id="13" name="Picture 12">
            <a:extLst>
              <a:ext uri="{FF2B5EF4-FFF2-40B4-BE49-F238E27FC236}">
                <a16:creationId xmlns:a16="http://schemas.microsoft.com/office/drawing/2014/main" id="{4743EE6D-674B-43D6-AE71-373FD1986DC2}"/>
              </a:ext>
            </a:extLst>
          </p:cNvPr>
          <p:cNvPicPr>
            <a:picLocks noChangeAspect="1"/>
          </p:cNvPicPr>
          <p:nvPr/>
        </p:nvPicPr>
        <p:blipFill>
          <a:blip r:embed="rId9"/>
          <a:stretch>
            <a:fillRect/>
          </a:stretch>
        </p:blipFill>
        <p:spPr>
          <a:xfrm>
            <a:off x="3424437" y="5590023"/>
            <a:ext cx="4163173" cy="735645"/>
          </a:xfrm>
          <a:prstGeom prst="rect">
            <a:avLst/>
          </a:prstGeom>
        </p:spPr>
      </p:pic>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7A93F-A973-43FA-96B3-F909CF61FFBD}"/>
              </a:ext>
            </a:extLst>
          </p:cNvPr>
          <p:cNvSpPr>
            <a:spLocks noGrp="1"/>
          </p:cNvSpPr>
          <p:nvPr>
            <p:ph type="title"/>
          </p:nvPr>
        </p:nvSpPr>
        <p:spPr/>
        <p:txBody>
          <a:bodyPr/>
          <a:lstStyle/>
          <a:p>
            <a:r>
              <a:rPr lang="en-US" dirty="0"/>
              <a:t>PLAYLISTS ON YOUTUBE</a:t>
            </a:r>
          </a:p>
        </p:txBody>
      </p:sp>
      <p:sp>
        <p:nvSpPr>
          <p:cNvPr id="3" name="Content Placeholder 2">
            <a:extLst>
              <a:ext uri="{FF2B5EF4-FFF2-40B4-BE49-F238E27FC236}">
                <a16:creationId xmlns:a16="http://schemas.microsoft.com/office/drawing/2014/main" id="{8326821A-3C04-4774-B688-272B27AEABB9}"/>
              </a:ext>
            </a:extLst>
          </p:cNvPr>
          <p:cNvSpPr>
            <a:spLocks noGrp="1"/>
          </p:cNvSpPr>
          <p:nvPr>
            <p:ph idx="1"/>
          </p:nvPr>
        </p:nvSpPr>
        <p:spPr>
          <a:xfrm>
            <a:off x="1009650" y="1735280"/>
            <a:ext cx="7391400" cy="2716008"/>
          </a:xfrm>
          <a:solidFill>
            <a:schemeClr val="accent4">
              <a:lumMod val="20000"/>
              <a:lumOff val="80000"/>
            </a:schemeClr>
          </a:solidFill>
        </p:spPr>
        <p:txBody>
          <a:bodyPr>
            <a:normAutofit/>
          </a:bodyPr>
          <a:lstStyle/>
          <a:p>
            <a:r>
              <a:rPr lang="en-US" sz="1200" b="1" i="0" dirty="0">
                <a:effectLst/>
              </a:rPr>
              <a:t>Video Game Development - </a:t>
            </a:r>
            <a:r>
              <a:rPr lang="en-US" sz="1200" b="0" i="0" dirty="0">
                <a:effectLst/>
              </a:rPr>
              <a:t> </a:t>
            </a:r>
            <a:r>
              <a:rPr lang="en-US" sz="1200" dirty="0">
                <a:hlinkClick r:id="rId2">
                  <a:extLst>
                    <a:ext uri="{A12FA001-AC4F-418D-AE19-62706E023703}">
                      <ahyp:hlinkClr xmlns:ahyp="http://schemas.microsoft.com/office/drawing/2018/hyperlinkcolor" val="tx"/>
                    </a:ext>
                  </a:extLst>
                </a:hlinkClick>
              </a:rPr>
              <a:t>https://www.youtube.com/playlist?list=PLh4Af_PUe6Q-sZeDXvqJVnxhYtjKtooSe</a:t>
            </a:r>
            <a:r>
              <a:rPr lang="en-US" sz="1200" dirty="0"/>
              <a:t> </a:t>
            </a:r>
          </a:p>
          <a:p>
            <a:r>
              <a:rPr lang="en-US" sz="1200" b="1" dirty="0"/>
              <a:t>Mobile Application Programming - </a:t>
            </a:r>
            <a:r>
              <a:rPr lang="en-US" sz="1200" dirty="0">
                <a:hlinkClick r:id="rId3">
                  <a:extLst>
                    <a:ext uri="{A12FA001-AC4F-418D-AE19-62706E023703}">
                      <ahyp:hlinkClr xmlns:ahyp="http://schemas.microsoft.com/office/drawing/2018/hyperlinkcolor" val="tx"/>
                    </a:ext>
                  </a:extLst>
                </a:hlinkClick>
              </a:rPr>
              <a:t>https://www.youtube.com/playlist?list=PLh4Af_PUe6Q8m95kn0kfyNeac2-vF1cOB</a:t>
            </a:r>
            <a:r>
              <a:rPr lang="en-US" sz="1200" dirty="0"/>
              <a:t> </a:t>
            </a:r>
          </a:p>
          <a:p>
            <a:r>
              <a:rPr lang="en-US" sz="1200" b="1" dirty="0"/>
              <a:t>Object Orientated Programming-</a:t>
            </a:r>
            <a:r>
              <a:rPr lang="en-US" sz="1200" dirty="0"/>
              <a:t> </a:t>
            </a:r>
            <a:r>
              <a:rPr lang="en-US" sz="1200" dirty="0">
                <a:hlinkClick r:id="rId4">
                  <a:extLst>
                    <a:ext uri="{A12FA001-AC4F-418D-AE19-62706E023703}">
                      <ahyp:hlinkClr xmlns:ahyp="http://schemas.microsoft.com/office/drawing/2018/hyperlinkcolor" val="tx"/>
                    </a:ext>
                  </a:extLst>
                </a:hlinkClick>
              </a:rPr>
              <a:t>https://www.youtube.com/playlist?list=PLh4Af_PUe6Q8RfDGh5w8DPv3QCj5KljXH</a:t>
            </a:r>
            <a:r>
              <a:rPr lang="en-US" sz="1200" dirty="0"/>
              <a:t> </a:t>
            </a:r>
          </a:p>
          <a:p>
            <a:r>
              <a:rPr lang="en-US" sz="1200" b="1" i="0" dirty="0">
                <a:effectLst/>
              </a:rPr>
              <a:t>Video Game Programming - </a:t>
            </a:r>
            <a:r>
              <a:rPr lang="en-US" sz="1200" b="0" i="0" dirty="0">
                <a:effectLst/>
              </a:rPr>
              <a:t> </a:t>
            </a:r>
            <a:r>
              <a:rPr lang="en-US" sz="1200" dirty="0">
                <a:hlinkClick r:id="rId5">
                  <a:extLst>
                    <a:ext uri="{A12FA001-AC4F-418D-AE19-62706E023703}">
                      <ahyp:hlinkClr xmlns:ahyp="http://schemas.microsoft.com/office/drawing/2018/hyperlinkcolor" val="tx"/>
                    </a:ext>
                  </a:extLst>
                </a:hlinkClick>
              </a:rPr>
              <a:t>https://www.youtube.com/playlist?list=PLh4Af_PUe6Q-EvdztXvNO7YddfShi8bK3</a:t>
            </a:r>
            <a:r>
              <a:rPr lang="en-US" sz="1200" dirty="0"/>
              <a:t> </a:t>
            </a:r>
          </a:p>
          <a:p>
            <a:r>
              <a:rPr lang="en-US" sz="1200" b="1" i="0" dirty="0">
                <a:effectLst/>
              </a:rPr>
              <a:t>Virtual Reality - </a:t>
            </a:r>
            <a:r>
              <a:rPr lang="en-US" sz="1200" b="0" i="0" dirty="0">
                <a:effectLst/>
              </a:rPr>
              <a:t> </a:t>
            </a:r>
            <a:r>
              <a:rPr lang="en-US" sz="1200" dirty="0">
                <a:hlinkClick r:id="rId6">
                  <a:extLst>
                    <a:ext uri="{A12FA001-AC4F-418D-AE19-62706E023703}">
                      <ahyp:hlinkClr xmlns:ahyp="http://schemas.microsoft.com/office/drawing/2018/hyperlinkcolor" val="tx"/>
                    </a:ext>
                  </a:extLst>
                </a:hlinkClick>
              </a:rPr>
              <a:t>https://www.youtube.com/playlist?list=PLh4Af_PUe6Q_E0SshiXSN-XgXOeT_dxqL</a:t>
            </a:r>
            <a:r>
              <a:rPr lang="en-US" sz="1200" dirty="0"/>
              <a:t> </a:t>
            </a:r>
          </a:p>
          <a:p>
            <a:r>
              <a:rPr lang="en-US" sz="1200" b="1" dirty="0"/>
              <a:t>About VR - </a:t>
            </a:r>
            <a:r>
              <a:rPr lang="en-US" sz="1200" dirty="0">
                <a:hlinkClick r:id="rId7"/>
              </a:rPr>
              <a:t>https://www.youtube.com/playlist?list=PLh4Af_PUe6Q9-OR5gGJqEKGc5I-O--YA4</a:t>
            </a:r>
            <a:r>
              <a:rPr lang="en-US" sz="1200" dirty="0"/>
              <a:t> </a:t>
            </a:r>
          </a:p>
        </p:txBody>
      </p:sp>
      <p:pic>
        <p:nvPicPr>
          <p:cNvPr id="4100" name="Picture 4">
            <a:extLst>
              <a:ext uri="{FF2B5EF4-FFF2-40B4-BE49-F238E27FC236}">
                <a16:creationId xmlns:a16="http://schemas.microsoft.com/office/drawing/2014/main" id="{257671FB-9ACC-4B12-B6CA-5B1CE97BA07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13596" y="769710"/>
            <a:ext cx="3159304" cy="1767706"/>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A73A4C4C-9DE0-4797-8A9C-1D9FD7277BD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613596" y="2683582"/>
            <a:ext cx="3159304" cy="1767706"/>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D77DD36F-309E-4608-B3A9-BE0B5FDD8F8D}"/>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613596" y="4598773"/>
            <a:ext cx="3159304" cy="1767706"/>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FC02CEE4-364C-4E12-B160-D08D5EB27695}"/>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157953" y="4598773"/>
            <a:ext cx="3128797" cy="1750637"/>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a:extLst>
              <a:ext uri="{FF2B5EF4-FFF2-40B4-BE49-F238E27FC236}">
                <a16:creationId xmlns:a16="http://schemas.microsoft.com/office/drawing/2014/main" id="{5C0A2E8B-4C4E-4487-8699-54ED95B541B9}"/>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702310" y="4598773"/>
            <a:ext cx="3128797" cy="1750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1902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C3DE27-AE5E-4307-8A8B-90B3E40BAF27}"/>
              </a:ext>
            </a:extLst>
          </p:cNvPr>
          <p:cNvPicPr>
            <a:picLocks noChangeAspect="1"/>
          </p:cNvPicPr>
          <p:nvPr/>
        </p:nvPicPr>
        <p:blipFill>
          <a:blip r:embed="rId2"/>
          <a:stretch>
            <a:fillRect/>
          </a:stretch>
        </p:blipFill>
        <p:spPr>
          <a:xfrm>
            <a:off x="4453116" y="2082359"/>
            <a:ext cx="5324475" cy="1649028"/>
          </a:xfrm>
          <a:prstGeom prst="rect">
            <a:avLst/>
          </a:prstGeom>
        </p:spPr>
      </p:pic>
      <p:sp>
        <p:nvSpPr>
          <p:cNvPr id="2" name="Title 1">
            <a:extLst>
              <a:ext uri="{FF2B5EF4-FFF2-40B4-BE49-F238E27FC236}">
                <a16:creationId xmlns:a16="http://schemas.microsoft.com/office/drawing/2014/main" id="{DDECA752-5F4D-4B84-A482-1F92E23AEC6F}"/>
              </a:ext>
            </a:extLst>
          </p:cNvPr>
          <p:cNvSpPr>
            <a:spLocks noGrp="1"/>
          </p:cNvSpPr>
          <p:nvPr>
            <p:ph type="title"/>
          </p:nvPr>
        </p:nvSpPr>
        <p:spPr/>
        <p:txBody>
          <a:bodyPr/>
          <a:lstStyle/>
          <a:p>
            <a:r>
              <a:rPr lang="en-US" dirty="0"/>
              <a:t>FUN STUFF TO CHECK OUT!</a:t>
            </a:r>
          </a:p>
        </p:txBody>
      </p:sp>
      <p:sp>
        <p:nvSpPr>
          <p:cNvPr id="3" name="Content Placeholder 2">
            <a:extLst>
              <a:ext uri="{FF2B5EF4-FFF2-40B4-BE49-F238E27FC236}">
                <a16:creationId xmlns:a16="http://schemas.microsoft.com/office/drawing/2014/main" id="{EA45F9DB-CE05-42D3-922C-B23F43530B35}"/>
              </a:ext>
            </a:extLst>
          </p:cNvPr>
          <p:cNvSpPr>
            <a:spLocks noGrp="1"/>
          </p:cNvSpPr>
          <p:nvPr>
            <p:ph idx="1"/>
          </p:nvPr>
        </p:nvSpPr>
        <p:spPr>
          <a:xfrm>
            <a:off x="900685" y="1936046"/>
            <a:ext cx="3328415" cy="3531303"/>
          </a:xfrm>
          <a:solidFill>
            <a:schemeClr val="accent4">
              <a:lumMod val="20000"/>
              <a:lumOff val="80000"/>
            </a:schemeClr>
          </a:solidFill>
        </p:spPr>
        <p:txBody>
          <a:bodyPr>
            <a:normAutofit/>
          </a:bodyPr>
          <a:lstStyle/>
          <a:p>
            <a:r>
              <a:rPr lang="en-US" sz="3000" dirty="0"/>
              <a:t>Virtual Reality</a:t>
            </a:r>
          </a:p>
          <a:p>
            <a:pPr lvl="1"/>
            <a:r>
              <a:rPr lang="en-US" sz="1800" dirty="0"/>
              <a:t>Meta Quest</a:t>
            </a:r>
          </a:p>
          <a:p>
            <a:pPr lvl="1"/>
            <a:r>
              <a:rPr lang="en-US" sz="1800" dirty="0"/>
              <a:t>Oculus Rift</a:t>
            </a:r>
          </a:p>
          <a:p>
            <a:pPr lvl="1"/>
            <a:r>
              <a:rPr lang="en-US" sz="1800" dirty="0"/>
              <a:t>HC </a:t>
            </a:r>
            <a:r>
              <a:rPr lang="en-US" sz="1800" dirty="0" err="1"/>
              <a:t>Vive</a:t>
            </a:r>
            <a:endParaRPr lang="en-US" sz="1800" dirty="0"/>
          </a:p>
          <a:p>
            <a:pPr lvl="1"/>
            <a:r>
              <a:rPr lang="en-US" sz="1800" dirty="0"/>
              <a:t>Windows Mixed Reality</a:t>
            </a:r>
          </a:p>
          <a:p>
            <a:r>
              <a:rPr lang="en-US" sz="3000" dirty="0"/>
              <a:t>Unity</a:t>
            </a:r>
            <a:endParaRPr lang="en-US" sz="2000" dirty="0"/>
          </a:p>
          <a:p>
            <a:pPr lvl="1"/>
            <a:r>
              <a:rPr lang="en-US" sz="1800" dirty="0"/>
              <a:t>Standard Assets Project</a:t>
            </a:r>
          </a:p>
          <a:p>
            <a:pPr lvl="1"/>
            <a:r>
              <a:rPr lang="en-US" sz="1800" dirty="0"/>
              <a:t>Other Tutorials</a:t>
            </a:r>
          </a:p>
          <a:p>
            <a:endParaRPr lang="en-US" sz="2000" dirty="0"/>
          </a:p>
        </p:txBody>
      </p:sp>
      <p:pic>
        <p:nvPicPr>
          <p:cNvPr id="3074" name="Picture 2">
            <a:extLst>
              <a:ext uri="{FF2B5EF4-FFF2-40B4-BE49-F238E27FC236}">
                <a16:creationId xmlns:a16="http://schemas.microsoft.com/office/drawing/2014/main" id="{FE8BA098-57BC-4CE1-B610-2F6F28D7A5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9530" y="4911295"/>
            <a:ext cx="2540002" cy="1371600"/>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a:extLst>
              <a:ext uri="{FF2B5EF4-FFF2-40B4-BE49-F238E27FC236}">
                <a16:creationId xmlns:a16="http://schemas.microsoft.com/office/drawing/2014/main" id="{72D29680-C2AB-4427-B55C-1E60B42683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9185" y="4266712"/>
            <a:ext cx="4032365" cy="201618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33DF8AF5-8761-4963-B725-2985514F72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92233" y="2583580"/>
            <a:ext cx="2268206" cy="1272716"/>
          </a:xfrm>
          <a:prstGeom prst="rect">
            <a:avLst/>
          </a:prstGeom>
          <a:noFill/>
          <a:extLst>
            <a:ext uri="{909E8E84-426E-40DD-AFC4-6F175D3DCCD1}">
              <a14:hiddenFill xmlns:a14="http://schemas.microsoft.com/office/drawing/2010/main">
                <a:solidFill>
                  <a:srgbClr val="FFFFFF"/>
                </a:solidFill>
              </a14:hiddenFill>
            </a:ext>
          </a:extLst>
        </p:spPr>
      </p:pic>
      <p:pic>
        <p:nvPicPr>
          <p:cNvPr id="3077" name="Picture 5">
            <a:extLst>
              <a:ext uri="{FF2B5EF4-FFF2-40B4-BE49-F238E27FC236}">
                <a16:creationId xmlns:a16="http://schemas.microsoft.com/office/drawing/2014/main" id="{E3553854-137A-451E-A99D-293D8C15D5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89879" y="3383482"/>
            <a:ext cx="2318611" cy="138927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16CD0C18-F20B-4052-8921-EAD53533814C}"/>
              </a:ext>
            </a:extLst>
          </p:cNvPr>
          <p:cNvPicPr>
            <a:picLocks noChangeAspect="1"/>
          </p:cNvPicPr>
          <p:nvPr/>
        </p:nvPicPr>
        <p:blipFill>
          <a:blip r:embed="rId7"/>
          <a:stretch>
            <a:fillRect/>
          </a:stretch>
        </p:blipFill>
        <p:spPr>
          <a:xfrm>
            <a:off x="4453116" y="4179950"/>
            <a:ext cx="1095528" cy="428685"/>
          </a:xfrm>
          <a:prstGeom prst="rect">
            <a:avLst/>
          </a:prstGeom>
        </p:spPr>
      </p:pic>
    </p:spTree>
    <p:extLst>
      <p:ext uri="{BB962C8B-B14F-4D97-AF65-F5344CB8AC3E}">
        <p14:creationId xmlns:p14="http://schemas.microsoft.com/office/powerpoint/2010/main" val="2762757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0044A1-4717-4833-86AA-37298B06DD6D}"/>
              </a:ext>
            </a:extLst>
          </p:cNvPr>
          <p:cNvSpPr/>
          <p:nvPr/>
        </p:nvSpPr>
        <p:spPr>
          <a:xfrm>
            <a:off x="1466850" y="2495550"/>
            <a:ext cx="9191625" cy="20955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a:normAutofit/>
          </a:bodyPr>
          <a:lstStyle/>
          <a:p>
            <a:pPr algn="ctr"/>
            <a:r>
              <a:rPr lang="en-US" dirty="0"/>
              <a:t>Agenda</a:t>
            </a:r>
          </a:p>
        </p:txBody>
      </p:sp>
      <p:graphicFrame>
        <p:nvGraphicFramePr>
          <p:cNvPr id="5" name="Content Placeholder 2" descr="SmartArt graphic">
            <a:extLst>
              <a:ext uri="{FF2B5EF4-FFF2-40B4-BE49-F238E27FC236}">
                <a16:creationId xmlns:a16="http://schemas.microsoft.com/office/drawing/2014/main" id="{91DB1382-7276-49FA-9632-38D558F457E3}"/>
              </a:ext>
            </a:extLst>
          </p:cNvPr>
          <p:cNvGraphicFramePr>
            <a:graphicFrameLocks noGrp="1"/>
          </p:cNvGraphicFramePr>
          <p:nvPr>
            <p:ph idx="1"/>
            <p:extLst>
              <p:ext uri="{D42A27DB-BD31-4B8C-83A1-F6EECF244321}">
                <p14:modId xmlns:p14="http://schemas.microsoft.com/office/powerpoint/2010/main" val="823325969"/>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F43E091F-451D-4812-874A-0C115D8E6859}"/>
              </a:ext>
            </a:extLst>
          </p:cNvPr>
          <p:cNvSpPr txBox="1"/>
          <p:nvPr/>
        </p:nvSpPr>
        <p:spPr>
          <a:xfrm>
            <a:off x="8410575" y="5805466"/>
            <a:ext cx="2457450" cy="307777"/>
          </a:xfrm>
          <a:prstGeom prst="rect">
            <a:avLst/>
          </a:prstGeom>
          <a:noFill/>
        </p:spPr>
        <p:txBody>
          <a:bodyPr wrap="square">
            <a:spAutoFit/>
          </a:bodyPr>
          <a:lstStyle/>
          <a:p>
            <a:r>
              <a:rPr lang="en-US" sz="1200" b="1" dirty="0">
                <a:hlinkClick r:id="rId7"/>
              </a:rPr>
              <a:t>https://sites.pitt.edu/~jpcst52/</a:t>
            </a:r>
            <a:r>
              <a:rPr lang="en-US" sz="1400" b="1" dirty="0">
                <a:solidFill>
                  <a:srgbClr val="000000"/>
                </a:solidFill>
              </a:rPr>
              <a:t> </a:t>
            </a:r>
            <a:endParaRPr lang="en-US" sz="1200" dirty="0"/>
          </a:p>
        </p:txBody>
      </p:sp>
      <p:sp>
        <p:nvSpPr>
          <p:cNvPr id="7" name="TextBox 6">
            <a:extLst>
              <a:ext uri="{FF2B5EF4-FFF2-40B4-BE49-F238E27FC236}">
                <a16:creationId xmlns:a16="http://schemas.microsoft.com/office/drawing/2014/main" id="{B20E14E7-5657-465C-B39E-A1E60168DA20}"/>
              </a:ext>
            </a:extLst>
          </p:cNvPr>
          <p:cNvSpPr txBox="1"/>
          <p:nvPr/>
        </p:nvSpPr>
        <p:spPr>
          <a:xfrm>
            <a:off x="8410575" y="6054545"/>
            <a:ext cx="2113935" cy="276999"/>
          </a:xfrm>
          <a:prstGeom prst="rect">
            <a:avLst/>
          </a:prstGeom>
          <a:noFill/>
        </p:spPr>
        <p:txBody>
          <a:bodyPr wrap="square">
            <a:spAutoFit/>
          </a:bodyPr>
          <a:lstStyle/>
          <a:p>
            <a:r>
              <a:rPr lang="en-US" sz="1200" b="1" dirty="0">
                <a:solidFill>
                  <a:srgbClr val="000000"/>
                </a:solidFill>
                <a:hlinkClick r:id="rId8"/>
              </a:rPr>
              <a:t>https://jcallinan.github.io/</a:t>
            </a:r>
            <a:r>
              <a:rPr lang="en-US" sz="1200" b="1" dirty="0">
                <a:solidFill>
                  <a:srgbClr val="000000"/>
                </a:solidFill>
              </a:rPr>
              <a:t> </a:t>
            </a:r>
          </a:p>
        </p:txBody>
      </p:sp>
      <p:pic>
        <p:nvPicPr>
          <p:cNvPr id="5122" name="Picture 2" descr="Jeremy Callinan">
            <a:extLst>
              <a:ext uri="{FF2B5EF4-FFF2-40B4-BE49-F238E27FC236}">
                <a16:creationId xmlns:a16="http://schemas.microsoft.com/office/drawing/2014/main" id="{C9743112-D32C-42FC-8F71-0FB814A20BE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820400" y="5590023"/>
            <a:ext cx="857250" cy="741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243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3AB5ADE4-81D5-4023-B10C-043BF4C3D3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959" y="984686"/>
            <a:ext cx="11081857" cy="461744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2E2A0A5-9205-4A08-9255-C462B9A6FC6D}"/>
              </a:ext>
            </a:extLst>
          </p:cNvPr>
          <p:cNvSpPr>
            <a:spLocks noGrp="1"/>
          </p:cNvSpPr>
          <p:nvPr>
            <p:ph type="title"/>
          </p:nvPr>
        </p:nvSpPr>
        <p:spPr>
          <a:xfrm>
            <a:off x="487959" y="412694"/>
            <a:ext cx="5334000" cy="884202"/>
          </a:xfrm>
          <a:solidFill>
            <a:schemeClr val="accent4">
              <a:lumMod val="20000"/>
              <a:lumOff val="80000"/>
            </a:schemeClr>
          </a:solidFill>
        </p:spPr>
        <p:txBody>
          <a:bodyPr/>
          <a:lstStyle/>
          <a:p>
            <a:r>
              <a:rPr lang="en-US" dirty="0"/>
              <a:t>CIS&amp;T @ Pitt-Bradford</a:t>
            </a:r>
          </a:p>
        </p:txBody>
      </p:sp>
      <p:sp>
        <p:nvSpPr>
          <p:cNvPr id="3" name="Content Placeholder 2">
            <a:extLst>
              <a:ext uri="{FF2B5EF4-FFF2-40B4-BE49-F238E27FC236}">
                <a16:creationId xmlns:a16="http://schemas.microsoft.com/office/drawing/2014/main" id="{E553FD7A-2DB9-405B-9E3B-2D1AC522895E}"/>
              </a:ext>
            </a:extLst>
          </p:cNvPr>
          <p:cNvSpPr>
            <a:spLocks noGrp="1"/>
          </p:cNvSpPr>
          <p:nvPr>
            <p:ph idx="1"/>
          </p:nvPr>
        </p:nvSpPr>
        <p:spPr>
          <a:xfrm>
            <a:off x="983261" y="5953620"/>
            <a:ext cx="6789140" cy="304305"/>
          </a:xfrm>
          <a:solidFill>
            <a:schemeClr val="accent6">
              <a:lumMod val="20000"/>
              <a:lumOff val="80000"/>
            </a:schemeClr>
          </a:solidFill>
        </p:spPr>
        <p:txBody>
          <a:bodyPr>
            <a:normAutofit/>
          </a:bodyPr>
          <a:lstStyle/>
          <a:p>
            <a:pPr marL="0" indent="0">
              <a:buNone/>
            </a:pPr>
            <a:r>
              <a:rPr lang="en-US" sz="1200" dirty="0">
                <a:hlinkClick r:id="rId3"/>
              </a:rPr>
              <a:t>https://www.upb.pitt.edu/academics/computer-information-systems-and-technology-bs</a:t>
            </a:r>
            <a:r>
              <a:rPr lang="en-US" sz="1200" dirty="0"/>
              <a:t> </a:t>
            </a:r>
          </a:p>
        </p:txBody>
      </p:sp>
      <p:sp>
        <p:nvSpPr>
          <p:cNvPr id="6" name="TextBox 5">
            <a:extLst>
              <a:ext uri="{FF2B5EF4-FFF2-40B4-BE49-F238E27FC236}">
                <a16:creationId xmlns:a16="http://schemas.microsoft.com/office/drawing/2014/main" id="{B1DE4E65-639C-4D24-AEC7-F514A2CCAAEC}"/>
              </a:ext>
            </a:extLst>
          </p:cNvPr>
          <p:cNvSpPr txBox="1"/>
          <p:nvPr/>
        </p:nvSpPr>
        <p:spPr>
          <a:xfrm>
            <a:off x="8153400" y="197346"/>
            <a:ext cx="3819437" cy="6463308"/>
          </a:xfrm>
          <a:prstGeom prst="rect">
            <a:avLst/>
          </a:prstGeom>
          <a:solidFill>
            <a:schemeClr val="accent5">
              <a:lumMod val="20000"/>
              <a:lumOff val="80000"/>
            </a:schemeClr>
          </a:solidFill>
        </p:spPr>
        <p:txBody>
          <a:bodyPr wrap="square">
            <a:spAutoFit/>
          </a:bodyPr>
          <a:lstStyle/>
          <a:p>
            <a:pPr algn="l"/>
            <a:r>
              <a:rPr lang="en-US" b="0" i="0" dirty="0">
                <a:solidFill>
                  <a:srgbClr val="000000"/>
                </a:solidFill>
                <a:effectLst/>
                <a:latin typeface="Open Sans" panose="020B0606030504020204" pitchFamily="34" charset="0"/>
              </a:rPr>
              <a:t>Job titles:</a:t>
            </a:r>
          </a:p>
          <a:p>
            <a:pPr algn="l">
              <a:buFont typeface="Arial" panose="020B0604020202020204" pitchFamily="34" charset="0"/>
              <a:buChar char="•"/>
            </a:pPr>
            <a:r>
              <a:rPr lang="en-US" i="0" dirty="0">
                <a:solidFill>
                  <a:srgbClr val="000000"/>
                </a:solidFill>
                <a:effectLst/>
                <a:latin typeface="Open Sans" panose="020B0606030504020204" pitchFamily="34" charset="0"/>
              </a:rPr>
              <a:t>Software developer</a:t>
            </a:r>
          </a:p>
          <a:p>
            <a:pPr algn="l">
              <a:buFont typeface="Arial" panose="020B0604020202020204" pitchFamily="34" charset="0"/>
              <a:buChar char="•"/>
            </a:pPr>
            <a:r>
              <a:rPr lang="en-US" i="0" dirty="0">
                <a:solidFill>
                  <a:srgbClr val="000000"/>
                </a:solidFill>
                <a:effectLst/>
                <a:latin typeface="Open Sans" panose="020B0606030504020204" pitchFamily="34" charset="0"/>
              </a:rPr>
              <a:t>Operations engineer</a:t>
            </a:r>
          </a:p>
          <a:p>
            <a:pPr algn="l">
              <a:buFont typeface="Arial" panose="020B0604020202020204" pitchFamily="34" charset="0"/>
              <a:buChar char="•"/>
            </a:pPr>
            <a:r>
              <a:rPr lang="en-US" i="0" dirty="0">
                <a:solidFill>
                  <a:srgbClr val="000000"/>
                </a:solidFill>
                <a:effectLst/>
                <a:latin typeface="Open Sans" panose="020B0606030504020204" pitchFamily="34" charset="0"/>
              </a:rPr>
              <a:t>Software support analyst</a:t>
            </a:r>
          </a:p>
          <a:p>
            <a:pPr algn="l">
              <a:buFont typeface="Arial" panose="020B0604020202020204" pitchFamily="34" charset="0"/>
              <a:buChar char="•"/>
            </a:pPr>
            <a:r>
              <a:rPr lang="en-US" i="0" dirty="0">
                <a:solidFill>
                  <a:srgbClr val="000000"/>
                </a:solidFill>
                <a:effectLst/>
                <a:latin typeface="Open Sans" panose="020B0606030504020204" pitchFamily="34" charset="0"/>
              </a:rPr>
              <a:t>IT consultant</a:t>
            </a:r>
          </a:p>
          <a:p>
            <a:pPr algn="l">
              <a:buFont typeface="Arial" panose="020B0604020202020204" pitchFamily="34" charset="0"/>
              <a:buChar char="•"/>
            </a:pPr>
            <a:r>
              <a:rPr lang="en-US" i="0" dirty="0">
                <a:solidFill>
                  <a:srgbClr val="000000"/>
                </a:solidFill>
                <a:effectLst/>
                <a:latin typeface="Open Sans" panose="020B0606030504020204" pitchFamily="34" charset="0"/>
              </a:rPr>
              <a:t>Systems administrator</a:t>
            </a:r>
          </a:p>
          <a:p>
            <a:pPr algn="l">
              <a:buFont typeface="Arial" panose="020B0604020202020204" pitchFamily="34" charset="0"/>
              <a:buChar char="•"/>
            </a:pPr>
            <a:r>
              <a:rPr lang="en-US" i="0" dirty="0">
                <a:solidFill>
                  <a:srgbClr val="000000"/>
                </a:solidFill>
                <a:effectLst/>
                <a:latin typeface="Open Sans" panose="020B0606030504020204" pitchFamily="34" charset="0"/>
              </a:rPr>
              <a:t>Programmer</a:t>
            </a:r>
          </a:p>
          <a:p>
            <a:pPr algn="l">
              <a:buFont typeface="Arial" panose="020B0604020202020204" pitchFamily="34" charset="0"/>
              <a:buChar char="•"/>
            </a:pPr>
            <a:r>
              <a:rPr lang="en-US" i="0" dirty="0">
                <a:solidFill>
                  <a:srgbClr val="000000"/>
                </a:solidFill>
                <a:effectLst/>
                <a:latin typeface="Open Sans" panose="020B0606030504020204" pitchFamily="34" charset="0"/>
              </a:rPr>
              <a:t>Clinical systems analyst</a:t>
            </a:r>
          </a:p>
          <a:p>
            <a:pPr algn="l">
              <a:buFont typeface="Arial" panose="020B0604020202020204" pitchFamily="34" charset="0"/>
              <a:buChar char="•"/>
            </a:pPr>
            <a:r>
              <a:rPr lang="en-US" i="0" dirty="0">
                <a:solidFill>
                  <a:srgbClr val="000000"/>
                </a:solidFill>
                <a:effectLst/>
                <a:latin typeface="Open Sans" panose="020B0606030504020204" pitchFamily="34" charset="0"/>
              </a:rPr>
              <a:t>Numerical control programmer</a:t>
            </a:r>
          </a:p>
          <a:p>
            <a:pPr algn="l">
              <a:buFont typeface="Arial" panose="020B0604020202020204" pitchFamily="34" charset="0"/>
              <a:buChar char="•"/>
            </a:pPr>
            <a:r>
              <a:rPr lang="en-US" i="0" dirty="0">
                <a:solidFill>
                  <a:srgbClr val="000000"/>
                </a:solidFill>
                <a:effectLst/>
                <a:latin typeface="Open Sans" panose="020B0606030504020204" pitchFamily="34" charset="0"/>
              </a:rPr>
              <a:t>IT manager</a:t>
            </a:r>
          </a:p>
          <a:p>
            <a:pPr algn="l">
              <a:buFont typeface="Arial" panose="020B0604020202020204" pitchFamily="34" charset="0"/>
              <a:buChar char="•"/>
            </a:pPr>
            <a:r>
              <a:rPr lang="en-US" i="0" dirty="0">
                <a:solidFill>
                  <a:srgbClr val="000000"/>
                </a:solidFill>
                <a:effectLst/>
                <a:latin typeface="Open Sans" panose="020B0606030504020204" pitchFamily="34" charset="0"/>
              </a:rPr>
              <a:t>Technical engineer</a:t>
            </a:r>
            <a:br>
              <a:rPr lang="en-US" i="0" dirty="0">
                <a:solidFill>
                  <a:srgbClr val="000000"/>
                </a:solidFill>
                <a:effectLst/>
                <a:latin typeface="Open Sans" panose="020B0606030504020204" pitchFamily="34" charset="0"/>
              </a:rPr>
            </a:br>
            <a:endParaRPr lang="en-US" i="0" dirty="0">
              <a:solidFill>
                <a:srgbClr val="000000"/>
              </a:solidFill>
              <a:effectLst/>
              <a:latin typeface="Open Sans" panose="020B0606030504020204" pitchFamily="34" charset="0"/>
            </a:endParaRPr>
          </a:p>
          <a:p>
            <a:pPr algn="l"/>
            <a:r>
              <a:rPr lang="en-US" b="0" i="0" dirty="0">
                <a:solidFill>
                  <a:srgbClr val="000000"/>
                </a:solidFill>
                <a:effectLst/>
                <a:latin typeface="Open Sans" panose="020B0606030504020204" pitchFamily="34" charset="0"/>
              </a:rPr>
              <a:t>Employers:</a:t>
            </a:r>
          </a:p>
          <a:p>
            <a:pPr algn="l">
              <a:buFont typeface="Arial" panose="020B0604020202020204" pitchFamily="34" charset="0"/>
              <a:buChar char="•"/>
            </a:pPr>
            <a:r>
              <a:rPr lang="en-US" i="0" dirty="0">
                <a:solidFill>
                  <a:srgbClr val="000000"/>
                </a:solidFill>
                <a:effectLst/>
                <a:latin typeface="Open Sans" panose="020B0606030504020204" pitchFamily="34" charset="0"/>
              </a:rPr>
              <a:t>Amazon</a:t>
            </a:r>
          </a:p>
          <a:p>
            <a:pPr algn="l">
              <a:buFont typeface="Arial" panose="020B0604020202020204" pitchFamily="34" charset="0"/>
              <a:buChar char="•"/>
            </a:pPr>
            <a:r>
              <a:rPr lang="en-US" i="0" dirty="0">
                <a:solidFill>
                  <a:srgbClr val="000000"/>
                </a:solidFill>
                <a:effectLst/>
                <a:latin typeface="Open Sans" panose="020B0606030504020204" pitchFamily="34" charset="0"/>
              </a:rPr>
              <a:t>Bayer Pharmaceuticals</a:t>
            </a:r>
          </a:p>
          <a:p>
            <a:pPr algn="l">
              <a:buFont typeface="Arial" panose="020B0604020202020204" pitchFamily="34" charset="0"/>
              <a:buChar char="•"/>
            </a:pPr>
            <a:r>
              <a:rPr lang="en-US" i="0" dirty="0">
                <a:solidFill>
                  <a:srgbClr val="000000"/>
                </a:solidFill>
                <a:effectLst/>
                <a:latin typeface="Open Sans" panose="020B0606030504020204" pitchFamily="34" charset="0"/>
              </a:rPr>
              <a:t>Yahoo</a:t>
            </a:r>
          </a:p>
          <a:p>
            <a:pPr algn="l">
              <a:buFont typeface="Arial" panose="020B0604020202020204" pitchFamily="34" charset="0"/>
              <a:buChar char="•"/>
            </a:pPr>
            <a:r>
              <a:rPr lang="en-US" i="0" dirty="0">
                <a:solidFill>
                  <a:srgbClr val="000000"/>
                </a:solidFill>
                <a:effectLst/>
                <a:latin typeface="Open Sans" panose="020B0606030504020204" pitchFamily="34" charset="0"/>
              </a:rPr>
              <a:t>Cargill</a:t>
            </a:r>
          </a:p>
          <a:p>
            <a:pPr algn="l">
              <a:buFont typeface="Arial" panose="020B0604020202020204" pitchFamily="34" charset="0"/>
              <a:buChar char="•"/>
            </a:pPr>
            <a:r>
              <a:rPr lang="en-US" i="0" dirty="0">
                <a:solidFill>
                  <a:srgbClr val="000000"/>
                </a:solidFill>
                <a:effectLst/>
                <a:latin typeface="Open Sans" panose="020B0606030504020204" pitchFamily="34" charset="0"/>
              </a:rPr>
              <a:t>NexGen Technologies</a:t>
            </a:r>
          </a:p>
          <a:p>
            <a:pPr algn="l">
              <a:buFont typeface="Arial" panose="020B0604020202020204" pitchFamily="34" charset="0"/>
              <a:buChar char="•"/>
            </a:pPr>
            <a:r>
              <a:rPr lang="en-US" i="0" dirty="0">
                <a:solidFill>
                  <a:srgbClr val="000000"/>
                </a:solidFill>
                <a:effectLst/>
                <a:latin typeface="Open Sans" panose="020B0606030504020204" pitchFamily="34" charset="0"/>
              </a:rPr>
              <a:t>iGlobal</a:t>
            </a:r>
          </a:p>
          <a:p>
            <a:pPr algn="l">
              <a:buFont typeface="Arial" panose="020B0604020202020204" pitchFamily="34" charset="0"/>
              <a:buChar char="•"/>
            </a:pPr>
            <a:r>
              <a:rPr lang="en-US" i="0" dirty="0">
                <a:solidFill>
                  <a:srgbClr val="000000"/>
                </a:solidFill>
                <a:effectLst/>
                <a:latin typeface="Open Sans" panose="020B0606030504020204" pitchFamily="34" charset="0"/>
              </a:rPr>
              <a:t>Zippo Manufacturing Co.</a:t>
            </a:r>
          </a:p>
          <a:p>
            <a:pPr algn="l">
              <a:buFont typeface="Arial" panose="020B0604020202020204" pitchFamily="34" charset="0"/>
              <a:buChar char="•"/>
            </a:pPr>
            <a:r>
              <a:rPr lang="en-US" i="0" dirty="0">
                <a:solidFill>
                  <a:srgbClr val="000000"/>
                </a:solidFill>
                <a:effectLst/>
                <a:latin typeface="Open Sans" panose="020B0606030504020204" pitchFamily="34" charset="0"/>
              </a:rPr>
              <a:t>Verizon Media Services</a:t>
            </a:r>
          </a:p>
          <a:p>
            <a:pPr algn="l">
              <a:buFont typeface="Arial" panose="020B0604020202020204" pitchFamily="34" charset="0"/>
              <a:buChar char="•"/>
            </a:pPr>
            <a:r>
              <a:rPr lang="en-US" i="0" dirty="0">
                <a:solidFill>
                  <a:srgbClr val="000000"/>
                </a:solidFill>
                <a:effectLst/>
                <a:latin typeface="Open Sans" panose="020B0606030504020204" pitchFamily="34" charset="0"/>
              </a:rPr>
              <a:t>IBM</a:t>
            </a:r>
          </a:p>
          <a:p>
            <a:pPr algn="l">
              <a:buFont typeface="Arial" panose="020B0604020202020204" pitchFamily="34" charset="0"/>
              <a:buChar char="•"/>
            </a:pPr>
            <a:r>
              <a:rPr lang="en-US" dirty="0">
                <a:solidFill>
                  <a:srgbClr val="000000"/>
                </a:solidFill>
                <a:latin typeface="Open Sans" panose="020B0606030504020204" pitchFamily="34" charset="0"/>
              </a:rPr>
              <a:t>Deloitte</a:t>
            </a:r>
            <a:endParaRPr lang="en-US" i="0" dirty="0">
              <a:solidFill>
                <a:srgbClr val="000000"/>
              </a:solidFill>
              <a:effectLst/>
              <a:latin typeface="Open Sans" panose="020B0606030504020204" pitchFamily="34" charset="0"/>
            </a:endParaRPr>
          </a:p>
        </p:txBody>
      </p:sp>
    </p:spTree>
    <p:extLst>
      <p:ext uri="{BB962C8B-B14F-4D97-AF65-F5344CB8AC3E}">
        <p14:creationId xmlns:p14="http://schemas.microsoft.com/office/powerpoint/2010/main" val="2835453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2A0A5-9205-4A08-9255-C462B9A6FC6D}"/>
              </a:ext>
            </a:extLst>
          </p:cNvPr>
          <p:cNvSpPr>
            <a:spLocks noGrp="1"/>
          </p:cNvSpPr>
          <p:nvPr>
            <p:ph type="title"/>
          </p:nvPr>
        </p:nvSpPr>
        <p:spPr>
          <a:xfrm>
            <a:off x="942189" y="562455"/>
            <a:ext cx="10516386" cy="607366"/>
          </a:xfrm>
          <a:solidFill>
            <a:schemeClr val="accent4">
              <a:lumMod val="40000"/>
              <a:lumOff val="60000"/>
            </a:schemeClr>
          </a:solidFill>
        </p:spPr>
        <p:txBody>
          <a:bodyPr>
            <a:noAutofit/>
          </a:bodyPr>
          <a:lstStyle/>
          <a:p>
            <a:r>
              <a:rPr lang="en-US" sz="2600" b="0" i="0" dirty="0">
                <a:solidFill>
                  <a:srgbClr val="000000"/>
                </a:solidFill>
                <a:effectLst/>
                <a:latin typeface="Open Sans" panose="020B0606030504020204" pitchFamily="34" charset="0"/>
              </a:rPr>
              <a:t>George B. Duke Engineering and Information Technologies Building</a:t>
            </a:r>
            <a:endParaRPr lang="en-US" sz="2600" dirty="0"/>
          </a:p>
        </p:txBody>
      </p:sp>
      <p:pic>
        <p:nvPicPr>
          <p:cNvPr id="1026" name="Picture 2" descr="Building nighttime">
            <a:extLst>
              <a:ext uri="{FF2B5EF4-FFF2-40B4-BE49-F238E27FC236}">
                <a16:creationId xmlns:a16="http://schemas.microsoft.com/office/drawing/2014/main" id="{43ECF082-6212-4E35-922C-95CB8F1450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50841" y="2004969"/>
            <a:ext cx="6606330" cy="440422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897AEDA-93B2-465F-AA36-68CCFEB8CA4E}"/>
              </a:ext>
            </a:extLst>
          </p:cNvPr>
          <p:cNvSpPr txBox="1"/>
          <p:nvPr/>
        </p:nvSpPr>
        <p:spPr>
          <a:xfrm>
            <a:off x="580239" y="3578326"/>
            <a:ext cx="4782336" cy="2862322"/>
          </a:xfrm>
          <a:prstGeom prst="rect">
            <a:avLst/>
          </a:prstGeom>
          <a:solidFill>
            <a:schemeClr val="accent4">
              <a:lumMod val="20000"/>
              <a:lumOff val="80000"/>
            </a:schemeClr>
          </a:solidFill>
        </p:spPr>
        <p:txBody>
          <a:bodyPr wrap="square">
            <a:spAutoFit/>
          </a:bodyPr>
          <a:lstStyle/>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fluid dynamics lab </a:t>
            </a:r>
            <a:r>
              <a:rPr lang="en-US" sz="1200" i="0" dirty="0">
                <a:solidFill>
                  <a:srgbClr val="000000"/>
                </a:solidFill>
                <a:effectLst/>
                <a:latin typeface="Open Sans" panose="020B0604020202020204" pitchFamily="34" charset="0"/>
              </a:rPr>
              <a:t>with a wind tunnel, table-top fluid process automation system, Rankine cycler and more.</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maker space</a:t>
            </a:r>
            <a:r>
              <a:rPr lang="en-US" sz="1200" i="0" dirty="0">
                <a:solidFill>
                  <a:srgbClr val="000000"/>
                </a:solidFill>
                <a:effectLst/>
                <a:latin typeface="Open Sans" panose="020B0604020202020204" pitchFamily="34" charset="0"/>
              </a:rPr>
              <a:t>, featuring 3D printing and scanning for rapid prototyping to be shared with the information technology program.</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An </a:t>
            </a:r>
            <a:r>
              <a:rPr lang="en-US" sz="1200" b="1" i="0" dirty="0">
                <a:solidFill>
                  <a:srgbClr val="000000"/>
                </a:solidFill>
                <a:effectLst/>
                <a:latin typeface="Open Sans" panose="020B0604020202020204" pitchFamily="34" charset="0"/>
              </a:rPr>
              <a:t>expanded Systems, Networks and Projects Lab </a:t>
            </a:r>
            <a:r>
              <a:rPr lang="en-US" sz="1200" i="0" dirty="0">
                <a:solidFill>
                  <a:srgbClr val="000000"/>
                </a:solidFill>
                <a:effectLst/>
                <a:latin typeface="Open Sans" panose="020B0604020202020204" pitchFamily="34" charset="0"/>
              </a:rPr>
              <a:t>– known as a </a:t>
            </a:r>
            <a:r>
              <a:rPr lang="en-US" sz="1200" b="1" i="0" dirty="0">
                <a:solidFill>
                  <a:srgbClr val="000000"/>
                </a:solidFill>
                <a:effectLst/>
                <a:latin typeface="Open Sans" panose="020B0604020202020204" pitchFamily="34" charset="0"/>
              </a:rPr>
              <a:t>SNAP</a:t>
            </a:r>
            <a:r>
              <a:rPr lang="en-US" sz="1200" i="0" dirty="0">
                <a:solidFill>
                  <a:srgbClr val="000000"/>
                </a:solidFill>
                <a:effectLst/>
                <a:latin typeface="Open Sans" panose="020B0604020202020204" pitchFamily="34" charset="0"/>
              </a:rPr>
              <a:t> </a:t>
            </a:r>
            <a:r>
              <a:rPr lang="en-US" sz="1200" b="1" i="0" dirty="0">
                <a:solidFill>
                  <a:srgbClr val="000000"/>
                </a:solidFill>
                <a:effectLst/>
                <a:latin typeface="Open Sans" panose="020B0604020202020204" pitchFamily="34" charset="0"/>
              </a:rPr>
              <a:t>Lab</a:t>
            </a:r>
            <a:r>
              <a:rPr lang="en-US" sz="1200" i="0" dirty="0">
                <a:solidFill>
                  <a:srgbClr val="000000"/>
                </a:solidFill>
                <a:effectLst/>
                <a:latin typeface="Open Sans" panose="020B0604020202020204" pitchFamily="34" charset="0"/>
              </a:rPr>
              <a:t> – to enable students to practice setting up small computer and data operation centers.</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FLEX Lab </a:t>
            </a:r>
            <a:r>
              <a:rPr lang="en-US" sz="1200" i="0" dirty="0">
                <a:solidFill>
                  <a:srgbClr val="000000"/>
                </a:solidFill>
                <a:effectLst/>
                <a:latin typeface="Open Sans" panose="020B0604020202020204" pitchFamily="34" charset="0"/>
              </a:rPr>
              <a:t>to give students the space they need to gather data, perform analyses, and creative virtual and scaled prototypes for new products and services.</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virtual reality lab </a:t>
            </a:r>
            <a:r>
              <a:rPr lang="en-US" sz="1200" i="0" dirty="0">
                <a:solidFill>
                  <a:srgbClr val="000000"/>
                </a:solidFill>
                <a:effectLst/>
                <a:latin typeface="Open Sans" panose="020B0604020202020204" pitchFamily="34" charset="0"/>
              </a:rPr>
              <a:t>equipped with a presentation platform and a huge screen on which students can present projects as well as an 18-foot-high ceiling to allow for hanging sensors and cameras.</a:t>
            </a:r>
          </a:p>
        </p:txBody>
      </p:sp>
      <p:sp>
        <p:nvSpPr>
          <p:cNvPr id="3" name="Content Placeholder 2">
            <a:extLst>
              <a:ext uri="{FF2B5EF4-FFF2-40B4-BE49-F238E27FC236}">
                <a16:creationId xmlns:a16="http://schemas.microsoft.com/office/drawing/2014/main" id="{E553FD7A-2DB9-405B-9E3B-2D1AC522895E}"/>
              </a:ext>
            </a:extLst>
          </p:cNvPr>
          <p:cNvSpPr>
            <a:spLocks noGrp="1"/>
          </p:cNvSpPr>
          <p:nvPr>
            <p:ph idx="1"/>
          </p:nvPr>
        </p:nvSpPr>
        <p:spPr>
          <a:xfrm>
            <a:off x="592123" y="1305204"/>
            <a:ext cx="9971102" cy="2133321"/>
          </a:xfrm>
          <a:solidFill>
            <a:schemeClr val="bg1">
              <a:lumMod val="95000"/>
            </a:schemeClr>
          </a:solidFill>
        </p:spPr>
        <p:txBody>
          <a:bodyPr>
            <a:normAutofit fontScale="85000" lnSpcReduction="20000"/>
          </a:bodyPr>
          <a:lstStyle/>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circuit lab </a:t>
            </a:r>
            <a:r>
              <a:rPr lang="en-US" i="0" dirty="0">
                <a:solidFill>
                  <a:srgbClr val="000000"/>
                </a:solidFill>
                <a:effectLst/>
                <a:latin typeface="Open Sans" panose="020B0604020202020204" pitchFamily="34" charset="0"/>
              </a:rPr>
              <a:t>with bench space for soldering, function generators, analog and digital microcontrollers, spectrum analyzer, and oscilloscopes.</a:t>
            </a:r>
          </a:p>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measurements lab </a:t>
            </a:r>
            <a:r>
              <a:rPr lang="en-US" i="0" dirty="0">
                <a:solidFill>
                  <a:srgbClr val="000000"/>
                </a:solidFill>
                <a:effectLst/>
                <a:latin typeface="Open Sans" panose="020B0604020202020204" pitchFamily="34" charset="0"/>
              </a:rPr>
              <a:t>where students will be able to work with sensors and automation in a space containing programmable logic controllers, wireless sensing hardware, ultrasonic flaw detectors, and more.</a:t>
            </a:r>
          </a:p>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machine shop </a:t>
            </a:r>
            <a:r>
              <a:rPr lang="en-US" i="0" dirty="0">
                <a:solidFill>
                  <a:srgbClr val="000000"/>
                </a:solidFill>
                <a:effectLst/>
                <a:latin typeface="Open Sans" panose="020B0604020202020204" pitchFamily="34" charset="0"/>
              </a:rPr>
              <a:t>with computer-controlled plasma cutter, CNC milling machines and lathes, variable speed drill presses, band saws, machine presses, disc and belt grinders, welders, and rapid prototype machines. Students will be able to create prototypes, then test them in the strength and materials or fluid dynamics lab.</a:t>
            </a:r>
          </a:p>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strength and materials lab</a:t>
            </a:r>
            <a:r>
              <a:rPr lang="en-US" i="0" dirty="0">
                <a:solidFill>
                  <a:srgbClr val="000000"/>
                </a:solidFill>
                <a:effectLst/>
                <a:latin typeface="Open Sans" panose="020B0604020202020204" pitchFamily="34" charset="0"/>
              </a:rPr>
              <a:t>, where students can test, measure, and destroy their creations by pulling, pushing, and hitting them with a compression/tension tester and a dynamic fatigue tester as well as testers for impact, hardness, and torque.</a:t>
            </a:r>
          </a:p>
        </p:txBody>
      </p:sp>
      <p:pic>
        <p:nvPicPr>
          <p:cNvPr id="7172" name="Picture 4" descr="new icon - The Refuge">
            <a:extLst>
              <a:ext uri="{FF2B5EF4-FFF2-40B4-BE49-F238E27FC236}">
                <a16:creationId xmlns:a16="http://schemas.microsoft.com/office/drawing/2014/main" id="{2D5FB22F-AFC6-43EA-88FA-5C4FFA4C88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379227"/>
            <a:ext cx="1000125" cy="5267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3698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633D0-3296-4053-BA36-2F4D4C9786C1}"/>
              </a:ext>
            </a:extLst>
          </p:cNvPr>
          <p:cNvSpPr>
            <a:spLocks noGrp="1"/>
          </p:cNvSpPr>
          <p:nvPr>
            <p:ph type="title"/>
          </p:nvPr>
        </p:nvSpPr>
        <p:spPr/>
        <p:txBody>
          <a:bodyPr>
            <a:normAutofit/>
          </a:bodyPr>
          <a:lstStyle/>
          <a:p>
            <a:r>
              <a:rPr lang="en-US" sz="3600" dirty="0"/>
              <a:t>GAME DESIGN DEGREES</a:t>
            </a:r>
          </a:p>
        </p:txBody>
      </p:sp>
      <p:sp>
        <p:nvSpPr>
          <p:cNvPr id="3" name="Content Placeholder 2">
            <a:extLst>
              <a:ext uri="{FF2B5EF4-FFF2-40B4-BE49-F238E27FC236}">
                <a16:creationId xmlns:a16="http://schemas.microsoft.com/office/drawing/2014/main" id="{615FC4CF-162B-4C6C-839F-4722AECA676F}"/>
              </a:ext>
            </a:extLst>
          </p:cNvPr>
          <p:cNvSpPr>
            <a:spLocks noGrp="1"/>
          </p:cNvSpPr>
          <p:nvPr>
            <p:ph idx="1"/>
          </p:nvPr>
        </p:nvSpPr>
        <p:spPr>
          <a:xfrm>
            <a:off x="1066797" y="2103120"/>
            <a:ext cx="8521819" cy="3763259"/>
          </a:xfrm>
          <a:solidFill>
            <a:schemeClr val="accent4">
              <a:lumMod val="20000"/>
              <a:lumOff val="80000"/>
            </a:schemeClr>
          </a:solidFill>
        </p:spPr>
        <p:txBody>
          <a:bodyPr>
            <a:noAutofit/>
          </a:bodyPr>
          <a:lstStyle/>
          <a:p>
            <a:pPr rtl="0">
              <a:spcBef>
                <a:spcPts val="0"/>
              </a:spcBef>
              <a:spcAft>
                <a:spcPts val="0"/>
              </a:spcAft>
            </a:pPr>
            <a:r>
              <a:rPr lang="en-US" sz="1800" b="0" dirty="0">
                <a:effectLst/>
                <a:hlinkClick r:id="rId2"/>
              </a:rPr>
              <a:t>https://www.digipen.edu/academics</a:t>
            </a:r>
            <a:r>
              <a:rPr lang="en-US" sz="1800" dirty="0"/>
              <a:t> </a:t>
            </a:r>
          </a:p>
          <a:p>
            <a:pPr rtl="0">
              <a:spcBef>
                <a:spcPts val="0"/>
              </a:spcBef>
              <a:spcAft>
                <a:spcPts val="0"/>
              </a:spcAft>
            </a:pPr>
            <a:r>
              <a:rPr lang="en-US" sz="1800" b="0" dirty="0">
                <a:effectLst/>
                <a:hlinkClick r:id="rId3"/>
              </a:rPr>
              <a:t>https://games.usc.edu/</a:t>
            </a:r>
            <a:r>
              <a:rPr lang="en-US" sz="1800" b="0" dirty="0">
                <a:effectLst/>
              </a:rPr>
              <a:t> </a:t>
            </a:r>
          </a:p>
          <a:p>
            <a:pPr rtl="0">
              <a:spcBef>
                <a:spcPts val="0"/>
              </a:spcBef>
              <a:spcAft>
                <a:spcPts val="0"/>
              </a:spcAft>
            </a:pPr>
            <a:r>
              <a:rPr lang="en-US" sz="1800" b="0" dirty="0">
                <a:effectLst/>
                <a:hlinkClick r:id="rId4"/>
              </a:rPr>
              <a:t>https://www.rit.edu/computing/school-interactive-games-and-media#degree-programs</a:t>
            </a:r>
            <a:r>
              <a:rPr lang="en-US" sz="1800" b="0" dirty="0">
                <a:effectLst/>
              </a:rPr>
              <a:t> </a:t>
            </a:r>
          </a:p>
          <a:p>
            <a:pPr rtl="0">
              <a:spcBef>
                <a:spcPts val="0"/>
              </a:spcBef>
              <a:spcAft>
                <a:spcPts val="0"/>
              </a:spcAft>
            </a:pPr>
            <a:r>
              <a:rPr lang="en-US" sz="1400" b="0" dirty="0">
                <a:effectLst/>
                <a:hlinkClick r:id="rId5"/>
              </a:rPr>
              <a:t>https://www.reddit.com/r/gamedev/comments/1ltqyx/whats_a_good_college_to_look_into_for_game/</a:t>
            </a:r>
            <a:r>
              <a:rPr lang="en-US" sz="1400" dirty="0"/>
              <a:t> </a:t>
            </a:r>
            <a:endParaRPr lang="en-US" sz="1400" b="0" i="0" u="none" strike="noStrike" dirty="0">
              <a:solidFill>
                <a:srgbClr val="000000"/>
              </a:solidFill>
              <a:effectLst/>
            </a:endParaRPr>
          </a:p>
          <a:p>
            <a:pPr rtl="0">
              <a:spcBef>
                <a:spcPts val="0"/>
              </a:spcBef>
              <a:spcAft>
                <a:spcPts val="0"/>
              </a:spcAft>
            </a:pPr>
            <a:r>
              <a:rPr lang="en-US" sz="1400" b="0" i="0" u="none" strike="noStrike" dirty="0">
                <a:solidFill>
                  <a:srgbClr val="000000"/>
                </a:solidFill>
                <a:effectLst/>
              </a:rPr>
              <a:t>Best list! </a:t>
            </a:r>
            <a:r>
              <a:rPr lang="en-US" sz="1400" b="0" i="0" u="none" strike="noStrike" dirty="0">
                <a:solidFill>
                  <a:srgbClr val="000000"/>
                </a:solidFill>
                <a:effectLst/>
                <a:hlinkClick r:id="rId6"/>
              </a:rPr>
              <a:t>https://www.blog.udonis.co/mobile-marketing/mobile-games/game-design-colleges</a:t>
            </a:r>
            <a:r>
              <a:rPr lang="en-US" sz="1400" b="0" i="0" u="none" strike="noStrike" dirty="0">
                <a:solidFill>
                  <a:srgbClr val="000000"/>
                </a:solidFill>
                <a:effectLst/>
              </a:rPr>
              <a:t> </a:t>
            </a:r>
          </a:p>
          <a:p>
            <a:pPr rtl="0">
              <a:spcBef>
                <a:spcPts val="0"/>
              </a:spcBef>
              <a:spcAft>
                <a:spcPts val="0"/>
              </a:spcAft>
            </a:pPr>
            <a:r>
              <a:rPr lang="en-US" sz="1400" b="0" i="0" u="none" strike="noStrike" dirty="0">
                <a:solidFill>
                  <a:srgbClr val="000000"/>
                </a:solidFill>
                <a:effectLst/>
                <a:hlinkClick r:id="rId7"/>
              </a:rPr>
              <a:t>https://www.collegerank.net/best-video-game-design-degree-programs/</a:t>
            </a:r>
            <a:r>
              <a:rPr lang="en-US" sz="1400" dirty="0">
                <a:solidFill>
                  <a:srgbClr val="000000"/>
                </a:solidFill>
              </a:rPr>
              <a:t> </a:t>
            </a:r>
          </a:p>
          <a:p>
            <a:pPr rtl="0">
              <a:spcBef>
                <a:spcPts val="0"/>
              </a:spcBef>
              <a:spcAft>
                <a:spcPts val="0"/>
              </a:spcAft>
            </a:pPr>
            <a:r>
              <a:rPr lang="en-US" sz="1400" b="0" i="0" u="none" strike="noStrike" dirty="0">
                <a:solidFill>
                  <a:srgbClr val="000000"/>
                </a:solidFill>
                <a:effectLst/>
                <a:hlinkClick r:id="rId8"/>
              </a:rPr>
              <a:t>https://www.princetonreview.com/college-rankings/game-design</a:t>
            </a:r>
            <a:r>
              <a:rPr lang="en-US" sz="1400" b="0" i="0" u="none" strike="noStrike" dirty="0">
                <a:solidFill>
                  <a:srgbClr val="000000"/>
                </a:solidFill>
                <a:effectLst/>
              </a:rPr>
              <a:t> </a:t>
            </a:r>
          </a:p>
          <a:p>
            <a:pPr rtl="0">
              <a:spcBef>
                <a:spcPts val="0"/>
              </a:spcBef>
              <a:spcAft>
                <a:spcPts val="0"/>
              </a:spcAft>
            </a:pPr>
            <a:r>
              <a:rPr lang="en-US" sz="1400" b="0" dirty="0">
                <a:effectLst/>
                <a:hlinkClick r:id="rId9"/>
              </a:rPr>
              <a:t>https://www.usnews.com/best-colleges/search?schoolType=computer-science&amp;ranking=game-simulation-development&amp;_sort=rank&amp;_sortDirection=asc</a:t>
            </a:r>
            <a:r>
              <a:rPr lang="en-US" sz="1400" b="0" dirty="0">
                <a:effectLst/>
              </a:rPr>
              <a:t> </a:t>
            </a:r>
          </a:p>
          <a:p>
            <a:pPr rtl="0">
              <a:spcBef>
                <a:spcPts val="0"/>
              </a:spcBef>
              <a:spcAft>
                <a:spcPts val="0"/>
              </a:spcAft>
            </a:pPr>
            <a:r>
              <a:rPr lang="en-US" sz="1400" b="0" dirty="0">
                <a:effectLst/>
              </a:rPr>
              <a:t>Salary info too: </a:t>
            </a:r>
            <a:r>
              <a:rPr lang="en-US" sz="1400" b="0" dirty="0">
                <a:effectLst/>
                <a:hlinkClick r:id="rId10"/>
              </a:rPr>
              <a:t>https://www.collegechoice.net/arts-and-design/game-design/best-bachelors-degrees/</a:t>
            </a:r>
            <a:r>
              <a:rPr lang="en-US" sz="1400" dirty="0"/>
              <a:t> </a:t>
            </a:r>
          </a:p>
          <a:p>
            <a:pPr rtl="0">
              <a:spcBef>
                <a:spcPts val="0"/>
              </a:spcBef>
              <a:spcAft>
                <a:spcPts val="0"/>
              </a:spcAft>
            </a:pPr>
            <a:r>
              <a:rPr lang="en-US" sz="1400" b="0" dirty="0">
                <a:effectLst/>
                <a:hlinkClick r:id="rId11"/>
              </a:rPr>
              <a:t>https://www.bachelorstudies.com/Bachelor/Game-Design/</a:t>
            </a:r>
            <a:r>
              <a:rPr lang="en-US" sz="1400" b="0" dirty="0">
                <a:effectLst/>
              </a:rPr>
              <a:t> </a:t>
            </a:r>
            <a:endParaRPr lang="en-US" sz="1600" b="0" dirty="0">
              <a:effectLst/>
            </a:endParaRPr>
          </a:p>
        </p:txBody>
      </p:sp>
      <p:pic>
        <p:nvPicPr>
          <p:cNvPr id="6" name="Picture 2" descr="Jeremy Callinan">
            <a:extLst>
              <a:ext uri="{FF2B5EF4-FFF2-40B4-BE49-F238E27FC236}">
                <a16:creationId xmlns:a16="http://schemas.microsoft.com/office/drawing/2014/main" id="{F929E892-74E2-4518-8E38-DE9478CDED6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1131228" y="5858889"/>
            <a:ext cx="546422" cy="47265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54C508D-0BE4-42B9-8052-B5BE7C64D352}"/>
              </a:ext>
            </a:extLst>
          </p:cNvPr>
          <p:cNvPicPr>
            <a:picLocks noChangeAspect="1"/>
          </p:cNvPicPr>
          <p:nvPr/>
        </p:nvPicPr>
        <p:blipFill>
          <a:blip r:embed="rId13"/>
          <a:stretch>
            <a:fillRect/>
          </a:stretch>
        </p:blipFill>
        <p:spPr>
          <a:xfrm>
            <a:off x="9139530" y="5866379"/>
            <a:ext cx="1811696" cy="468910"/>
          </a:xfrm>
          <a:prstGeom prst="rect">
            <a:avLst/>
          </a:prstGeom>
        </p:spPr>
      </p:pic>
      <p:pic>
        <p:nvPicPr>
          <p:cNvPr id="8" name="Picture 7">
            <a:extLst>
              <a:ext uri="{FF2B5EF4-FFF2-40B4-BE49-F238E27FC236}">
                <a16:creationId xmlns:a16="http://schemas.microsoft.com/office/drawing/2014/main" id="{7D355ED9-5425-48CB-BF9E-5134506E0960}"/>
              </a:ext>
            </a:extLst>
          </p:cNvPr>
          <p:cNvPicPr>
            <a:picLocks noChangeAspect="1"/>
          </p:cNvPicPr>
          <p:nvPr/>
        </p:nvPicPr>
        <p:blipFill>
          <a:blip r:embed="rId14"/>
          <a:stretch>
            <a:fillRect/>
          </a:stretch>
        </p:blipFill>
        <p:spPr>
          <a:xfrm>
            <a:off x="6305868" y="5858889"/>
            <a:ext cx="2653660" cy="468910"/>
          </a:xfrm>
          <a:prstGeom prst="rect">
            <a:avLst/>
          </a:prstGeom>
        </p:spPr>
      </p:pic>
      <p:pic>
        <p:nvPicPr>
          <p:cNvPr id="9" name="Picture 8">
            <a:extLst>
              <a:ext uri="{FF2B5EF4-FFF2-40B4-BE49-F238E27FC236}">
                <a16:creationId xmlns:a16="http://schemas.microsoft.com/office/drawing/2014/main" id="{ECAEDB58-5FF8-4C73-A63E-2329F0687A20}"/>
              </a:ext>
            </a:extLst>
          </p:cNvPr>
          <p:cNvPicPr>
            <a:picLocks noChangeAspect="1"/>
          </p:cNvPicPr>
          <p:nvPr/>
        </p:nvPicPr>
        <p:blipFill>
          <a:blip r:embed="rId15"/>
          <a:stretch>
            <a:fillRect/>
          </a:stretch>
        </p:blipFill>
        <p:spPr>
          <a:xfrm>
            <a:off x="9240598" y="643430"/>
            <a:ext cx="2257740" cy="762106"/>
          </a:xfrm>
          <a:prstGeom prst="rect">
            <a:avLst/>
          </a:prstGeom>
        </p:spPr>
      </p:pic>
      <p:pic>
        <p:nvPicPr>
          <p:cNvPr id="11" name="Picture 10">
            <a:extLst>
              <a:ext uri="{FF2B5EF4-FFF2-40B4-BE49-F238E27FC236}">
                <a16:creationId xmlns:a16="http://schemas.microsoft.com/office/drawing/2014/main" id="{C9A3590A-4736-4921-9C0C-22DA9A811BA2}"/>
              </a:ext>
            </a:extLst>
          </p:cNvPr>
          <p:cNvPicPr>
            <a:picLocks noChangeAspect="1"/>
          </p:cNvPicPr>
          <p:nvPr/>
        </p:nvPicPr>
        <p:blipFill>
          <a:blip r:embed="rId16"/>
          <a:stretch>
            <a:fillRect/>
          </a:stretch>
        </p:blipFill>
        <p:spPr>
          <a:xfrm>
            <a:off x="9221506" y="1545225"/>
            <a:ext cx="2257740" cy="546459"/>
          </a:xfrm>
          <a:prstGeom prst="rect">
            <a:avLst/>
          </a:prstGeom>
        </p:spPr>
      </p:pic>
      <p:pic>
        <p:nvPicPr>
          <p:cNvPr id="13" name="Picture 12">
            <a:extLst>
              <a:ext uri="{FF2B5EF4-FFF2-40B4-BE49-F238E27FC236}">
                <a16:creationId xmlns:a16="http://schemas.microsoft.com/office/drawing/2014/main" id="{77FC904C-DCB6-4DCA-94F8-BCAEED71113D}"/>
              </a:ext>
            </a:extLst>
          </p:cNvPr>
          <p:cNvPicPr>
            <a:picLocks noChangeAspect="1"/>
          </p:cNvPicPr>
          <p:nvPr/>
        </p:nvPicPr>
        <p:blipFill>
          <a:blip r:embed="rId17"/>
          <a:stretch>
            <a:fillRect/>
          </a:stretch>
        </p:blipFill>
        <p:spPr>
          <a:xfrm>
            <a:off x="9221506" y="2231373"/>
            <a:ext cx="2257740" cy="538779"/>
          </a:xfrm>
          <a:prstGeom prst="rect">
            <a:avLst/>
          </a:prstGeom>
        </p:spPr>
      </p:pic>
    </p:spTree>
    <p:extLst>
      <p:ext uri="{BB962C8B-B14F-4D97-AF65-F5344CB8AC3E}">
        <p14:creationId xmlns:p14="http://schemas.microsoft.com/office/powerpoint/2010/main" val="1304148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633D0-3296-4053-BA36-2F4D4C9786C1}"/>
              </a:ext>
            </a:extLst>
          </p:cNvPr>
          <p:cNvSpPr>
            <a:spLocks noGrp="1"/>
          </p:cNvSpPr>
          <p:nvPr>
            <p:ph type="title"/>
          </p:nvPr>
        </p:nvSpPr>
        <p:spPr/>
        <p:txBody>
          <a:bodyPr>
            <a:normAutofit/>
          </a:bodyPr>
          <a:lstStyle/>
          <a:p>
            <a:r>
              <a:rPr lang="en-US" sz="3600" dirty="0"/>
              <a:t>GAME DESIGN CERTIFICATIONS</a:t>
            </a:r>
          </a:p>
        </p:txBody>
      </p:sp>
      <p:sp>
        <p:nvSpPr>
          <p:cNvPr id="3" name="Content Placeholder 2">
            <a:extLst>
              <a:ext uri="{FF2B5EF4-FFF2-40B4-BE49-F238E27FC236}">
                <a16:creationId xmlns:a16="http://schemas.microsoft.com/office/drawing/2014/main" id="{615FC4CF-162B-4C6C-839F-4722AECA676F}"/>
              </a:ext>
            </a:extLst>
          </p:cNvPr>
          <p:cNvSpPr>
            <a:spLocks noGrp="1"/>
          </p:cNvSpPr>
          <p:nvPr>
            <p:ph idx="1"/>
          </p:nvPr>
        </p:nvSpPr>
        <p:spPr>
          <a:xfrm>
            <a:off x="1066799" y="2103120"/>
            <a:ext cx="6189677" cy="3895008"/>
          </a:xfrm>
          <a:solidFill>
            <a:schemeClr val="accent4">
              <a:lumMod val="20000"/>
              <a:lumOff val="80000"/>
            </a:schemeClr>
          </a:solidFill>
        </p:spPr>
        <p:txBody>
          <a:bodyPr>
            <a:noAutofit/>
          </a:bodyPr>
          <a:lstStyle/>
          <a:p>
            <a:pPr rtl="0">
              <a:spcBef>
                <a:spcPts val="0"/>
              </a:spcBef>
              <a:spcAft>
                <a:spcPts val="0"/>
              </a:spcAft>
            </a:pPr>
            <a:r>
              <a:rPr lang="en-US" sz="1600" b="0" i="0" u="none" strike="noStrike" dirty="0">
                <a:solidFill>
                  <a:srgbClr val="000000"/>
                </a:solidFill>
                <a:effectLst/>
                <a:latin typeface="Arial" panose="020B0604020202020204" pitchFamily="34" charset="0"/>
              </a:rPr>
              <a:t>Unity</a:t>
            </a:r>
            <a:br>
              <a:rPr lang="en-US" sz="1600" b="0" dirty="0">
                <a:effectLst/>
              </a:rPr>
            </a:br>
            <a:r>
              <a:rPr lang="en-US" sz="1600" b="0" i="0" u="sng" strike="noStrike" dirty="0">
                <a:solidFill>
                  <a:srgbClr val="1155CC"/>
                </a:solidFill>
                <a:effectLst/>
                <a:latin typeface="Arial" panose="020B0604020202020204" pitchFamily="34" charset="0"/>
                <a:hlinkClick r:id="rId2"/>
              </a:rPr>
              <a:t>https://unity.com/products/unity-certifications</a:t>
            </a:r>
            <a:r>
              <a:rPr lang="en-US" sz="1600" b="0" i="0" u="none" strike="noStrike" dirty="0">
                <a:solidFill>
                  <a:srgbClr val="000000"/>
                </a:solidFill>
                <a:effectLst/>
                <a:latin typeface="Arial" panose="020B0604020202020204" pitchFamily="34" charset="0"/>
              </a:rPr>
              <a:t> </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3"/>
              </a:rPr>
              <a:t>https://unity.com/products/unity-certifications/professional-programmer</a:t>
            </a:r>
            <a:r>
              <a:rPr lang="en-US" sz="1600" b="0" i="0" u="none" strike="noStrike" dirty="0">
                <a:solidFill>
                  <a:srgbClr val="000000"/>
                </a:solidFill>
                <a:effectLst/>
                <a:latin typeface="Arial" panose="020B0604020202020204" pitchFamily="34" charset="0"/>
              </a:rPr>
              <a:t> </a:t>
            </a:r>
          </a:p>
          <a:p>
            <a:pPr>
              <a:spcBef>
                <a:spcPts val="0"/>
              </a:spcBef>
            </a:pPr>
            <a:r>
              <a:rPr lang="en-US" sz="1600" b="0" i="0" u="sng" strike="noStrike" dirty="0">
                <a:solidFill>
                  <a:srgbClr val="1155CC"/>
                </a:solidFill>
                <a:effectLst/>
                <a:latin typeface="Arial" panose="020B0604020202020204" pitchFamily="34" charset="0"/>
                <a:hlinkClick r:id="rId4"/>
              </a:rPr>
              <a:t>https://executive-ed.xpro.mit.edu/virtual-reality-augmented-reality</a:t>
            </a:r>
            <a:br>
              <a:rPr lang="en-US" sz="1600" b="0" dirty="0">
                <a:effectLst/>
              </a:rPr>
            </a:br>
            <a:r>
              <a:rPr lang="en-US" sz="1600" b="0" i="0" u="none" strike="noStrike" dirty="0">
                <a:solidFill>
                  <a:srgbClr val="000000"/>
                </a:solidFill>
                <a:effectLst/>
                <a:latin typeface="Arial" panose="020B0604020202020204" pitchFamily="34" charset="0"/>
              </a:rPr>
              <a:t>Unreal Engine</a:t>
            </a:r>
            <a:br>
              <a:rPr lang="en-US" sz="1600" b="0" dirty="0">
                <a:effectLst/>
              </a:rPr>
            </a:br>
            <a:r>
              <a:rPr lang="en-US" sz="1600" b="0" i="0" u="sng" strike="noStrike" dirty="0">
                <a:solidFill>
                  <a:srgbClr val="1155CC"/>
                </a:solidFill>
                <a:effectLst/>
                <a:latin typeface="Arial" panose="020B0604020202020204" pitchFamily="34" charset="0"/>
                <a:hlinkClick r:id="rId5"/>
              </a:rPr>
              <a:t>https://www.unrealengine.com/en-US/training</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6"/>
              </a:rPr>
              <a:t>https://www.unrealengine.com/en-US/onlinelearning-courses</a:t>
            </a:r>
            <a:br>
              <a:rPr lang="en-US" sz="1600" b="0" dirty="0">
                <a:effectLst/>
              </a:rPr>
            </a:br>
            <a:r>
              <a:rPr lang="en-US" sz="1600" b="0" i="0" u="none" strike="noStrike" dirty="0">
                <a:solidFill>
                  <a:srgbClr val="000000"/>
                </a:solidFill>
                <a:effectLst/>
                <a:latin typeface="Arial" panose="020B0604020202020204" pitchFamily="34" charset="0"/>
              </a:rPr>
              <a:t>Blender </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7"/>
              </a:rPr>
              <a:t>https://www.courseduck.com/programming/blender/</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8"/>
              </a:rPr>
              <a:t>https://studio.blender.org/training/</a:t>
            </a:r>
            <a:br>
              <a:rPr lang="en-US" sz="1600" b="0" dirty="0">
                <a:effectLst/>
              </a:rPr>
            </a:br>
            <a:r>
              <a:rPr lang="en-US" sz="1600" b="0" i="0" u="none" strike="noStrike" dirty="0">
                <a:solidFill>
                  <a:srgbClr val="000000"/>
                </a:solidFill>
                <a:effectLst/>
                <a:latin typeface="Arial" panose="020B0604020202020204" pitchFamily="34" charset="0"/>
              </a:rPr>
              <a:t>Maya</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9"/>
              </a:rPr>
              <a:t>https://www.skillshare.com/browse/maya</a:t>
            </a:r>
            <a:endParaRPr lang="en-US" sz="1600" b="0" dirty="0">
              <a:effectLst/>
            </a:endParaRPr>
          </a:p>
        </p:txBody>
      </p:sp>
      <p:pic>
        <p:nvPicPr>
          <p:cNvPr id="5" name="Picture 4">
            <a:extLst>
              <a:ext uri="{FF2B5EF4-FFF2-40B4-BE49-F238E27FC236}">
                <a16:creationId xmlns:a16="http://schemas.microsoft.com/office/drawing/2014/main" id="{D809257A-FA87-4D3D-B57D-1627DF21E631}"/>
              </a:ext>
            </a:extLst>
          </p:cNvPr>
          <p:cNvPicPr>
            <a:picLocks noChangeAspect="1"/>
          </p:cNvPicPr>
          <p:nvPr/>
        </p:nvPicPr>
        <p:blipFill>
          <a:blip r:embed="rId10"/>
          <a:stretch>
            <a:fillRect/>
          </a:stretch>
        </p:blipFill>
        <p:spPr>
          <a:xfrm>
            <a:off x="7389338" y="1929468"/>
            <a:ext cx="4143647" cy="2385736"/>
          </a:xfrm>
          <a:prstGeom prst="rect">
            <a:avLst/>
          </a:prstGeom>
        </p:spPr>
      </p:pic>
      <p:pic>
        <p:nvPicPr>
          <p:cNvPr id="6" name="Picture 2" descr="Jeremy Callinan">
            <a:extLst>
              <a:ext uri="{FF2B5EF4-FFF2-40B4-BE49-F238E27FC236}">
                <a16:creationId xmlns:a16="http://schemas.microsoft.com/office/drawing/2014/main" id="{F929E892-74E2-4518-8E38-DE9478CDED65}"/>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1131228" y="5858889"/>
            <a:ext cx="546422" cy="47265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54C508D-0BE4-42B9-8052-B5BE7C64D352}"/>
              </a:ext>
            </a:extLst>
          </p:cNvPr>
          <p:cNvPicPr>
            <a:picLocks noChangeAspect="1"/>
          </p:cNvPicPr>
          <p:nvPr/>
        </p:nvPicPr>
        <p:blipFill>
          <a:blip r:embed="rId12"/>
          <a:stretch>
            <a:fillRect/>
          </a:stretch>
        </p:blipFill>
        <p:spPr>
          <a:xfrm>
            <a:off x="9139530" y="5866379"/>
            <a:ext cx="1811696" cy="468910"/>
          </a:xfrm>
          <a:prstGeom prst="rect">
            <a:avLst/>
          </a:prstGeom>
        </p:spPr>
      </p:pic>
      <p:pic>
        <p:nvPicPr>
          <p:cNvPr id="8" name="Picture 7">
            <a:extLst>
              <a:ext uri="{FF2B5EF4-FFF2-40B4-BE49-F238E27FC236}">
                <a16:creationId xmlns:a16="http://schemas.microsoft.com/office/drawing/2014/main" id="{7D355ED9-5425-48CB-BF9E-5134506E0960}"/>
              </a:ext>
            </a:extLst>
          </p:cNvPr>
          <p:cNvPicPr>
            <a:picLocks noChangeAspect="1"/>
          </p:cNvPicPr>
          <p:nvPr/>
        </p:nvPicPr>
        <p:blipFill>
          <a:blip r:embed="rId13"/>
          <a:stretch>
            <a:fillRect/>
          </a:stretch>
        </p:blipFill>
        <p:spPr>
          <a:xfrm>
            <a:off x="6305868" y="5858889"/>
            <a:ext cx="2653660" cy="468910"/>
          </a:xfrm>
          <a:prstGeom prst="rect">
            <a:avLst/>
          </a:prstGeom>
        </p:spPr>
      </p:pic>
    </p:spTree>
    <p:extLst>
      <p:ext uri="{BB962C8B-B14F-4D97-AF65-F5344CB8AC3E}">
        <p14:creationId xmlns:p14="http://schemas.microsoft.com/office/powerpoint/2010/main" val="313340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057C-E58A-425F-B485-6200E4C92F15}"/>
              </a:ext>
            </a:extLst>
          </p:cNvPr>
          <p:cNvSpPr>
            <a:spLocks noGrp="1"/>
          </p:cNvSpPr>
          <p:nvPr>
            <p:ph type="title"/>
          </p:nvPr>
        </p:nvSpPr>
        <p:spPr/>
        <p:txBody>
          <a:bodyPr/>
          <a:lstStyle/>
          <a:p>
            <a:r>
              <a:rPr lang="en-US" dirty="0"/>
              <a:t>OTHER IMPORTANT CERTS / THINGS TO DO</a:t>
            </a:r>
          </a:p>
        </p:txBody>
      </p:sp>
      <p:pic>
        <p:nvPicPr>
          <p:cNvPr id="5" name="Picture 4">
            <a:extLst>
              <a:ext uri="{FF2B5EF4-FFF2-40B4-BE49-F238E27FC236}">
                <a16:creationId xmlns:a16="http://schemas.microsoft.com/office/drawing/2014/main" id="{01C7ABD8-9ADB-45B8-885B-94A87F23550B}"/>
              </a:ext>
            </a:extLst>
          </p:cNvPr>
          <p:cNvPicPr>
            <a:picLocks noChangeAspect="1"/>
          </p:cNvPicPr>
          <p:nvPr/>
        </p:nvPicPr>
        <p:blipFill>
          <a:blip r:embed="rId2"/>
          <a:stretch>
            <a:fillRect/>
          </a:stretch>
        </p:blipFill>
        <p:spPr>
          <a:xfrm>
            <a:off x="7999140" y="1518144"/>
            <a:ext cx="3647789" cy="2640435"/>
          </a:xfrm>
          <a:prstGeom prst="rect">
            <a:avLst/>
          </a:prstGeom>
        </p:spPr>
      </p:pic>
      <p:sp>
        <p:nvSpPr>
          <p:cNvPr id="3" name="Content Placeholder 2">
            <a:extLst>
              <a:ext uri="{FF2B5EF4-FFF2-40B4-BE49-F238E27FC236}">
                <a16:creationId xmlns:a16="http://schemas.microsoft.com/office/drawing/2014/main" id="{F9E66DED-F786-4E2D-AAEA-F29AFE008791}"/>
              </a:ext>
            </a:extLst>
          </p:cNvPr>
          <p:cNvSpPr>
            <a:spLocks noGrp="1"/>
          </p:cNvSpPr>
          <p:nvPr>
            <p:ph idx="1"/>
          </p:nvPr>
        </p:nvSpPr>
        <p:spPr>
          <a:xfrm>
            <a:off x="1066801" y="2103120"/>
            <a:ext cx="6534150" cy="3849624"/>
          </a:xfrm>
          <a:solidFill>
            <a:schemeClr val="accent4">
              <a:lumMod val="20000"/>
              <a:lumOff val="80000"/>
            </a:schemeClr>
          </a:solidFill>
        </p:spPr>
        <p:txBody>
          <a:bodyPr>
            <a:normAutofit fontScale="92500" lnSpcReduction="20000"/>
          </a:bodyPr>
          <a:lstStyle/>
          <a:p>
            <a:pPr rtl="0">
              <a:spcBef>
                <a:spcPts val="0"/>
              </a:spcBef>
              <a:spcAft>
                <a:spcPts val="0"/>
              </a:spcAft>
            </a:pPr>
            <a:r>
              <a:rPr lang="en-US" sz="1800" b="1" i="0" u="none" strike="noStrike" dirty="0">
                <a:solidFill>
                  <a:srgbClr val="000000"/>
                </a:solidFill>
                <a:effectLst/>
                <a:latin typeface="Arial" panose="020B0604020202020204" pitchFamily="34" charset="0"/>
              </a:rPr>
              <a:t>GitHub</a:t>
            </a:r>
            <a:endParaRPr lang="en-US" b="1" dirty="0">
              <a:effectLst/>
            </a:endParaRPr>
          </a:p>
          <a:p>
            <a:pPr rtl="0">
              <a:spcBef>
                <a:spcPts val="0"/>
              </a:spcBef>
              <a:spcAft>
                <a:spcPts val="0"/>
              </a:spcAft>
            </a:pPr>
            <a:r>
              <a:rPr lang="en-US" sz="1800" b="0" i="0" u="sng" strike="noStrike" dirty="0">
                <a:solidFill>
                  <a:srgbClr val="1155CC"/>
                </a:solidFill>
                <a:effectLst/>
                <a:latin typeface="Arial" panose="020B0604020202020204" pitchFamily="34" charset="0"/>
                <a:hlinkClick r:id="rId3"/>
              </a:rPr>
              <a:t>http://github.com/</a:t>
            </a:r>
            <a:r>
              <a:rPr lang="en-US" sz="1800" b="0" i="0" u="none" strike="noStrike" dirty="0">
                <a:solidFill>
                  <a:srgbClr val="000000"/>
                </a:solidFill>
                <a:effectLst/>
                <a:latin typeface="Arial" panose="020B0604020202020204" pitchFamily="34" charset="0"/>
              </a:rPr>
              <a:t> </a:t>
            </a:r>
            <a:r>
              <a:rPr lang="en-US" sz="1800" b="0" i="0" u="none" strike="noStrike" dirty="0">
                <a:solidFill>
                  <a:srgbClr val="000000"/>
                </a:solidFill>
                <a:effectLst/>
                <a:latin typeface="Arial" panose="020B0604020202020204" pitchFamily="34" charset="0"/>
                <a:hlinkClick r:id="rId4"/>
              </a:rPr>
              <a:t>http://github.com/jcallinan/</a:t>
            </a:r>
            <a:r>
              <a:rPr lang="en-US" sz="1800" b="0" i="0" u="none" strike="noStrike" dirty="0">
                <a:solidFill>
                  <a:srgbClr val="000000"/>
                </a:solidFill>
                <a:effectLst/>
                <a:latin typeface="Arial" panose="020B0604020202020204" pitchFamily="34" charset="0"/>
              </a:rPr>
              <a:t> </a:t>
            </a:r>
            <a:br>
              <a:rPr lang="en-US" b="0" dirty="0">
                <a:effectLst/>
              </a:rPr>
            </a:b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Google Developers - </a:t>
            </a:r>
            <a:r>
              <a:rPr lang="en-US" sz="1800" b="0" i="0" u="sng" strike="noStrike" dirty="0">
                <a:solidFill>
                  <a:srgbClr val="1155CC"/>
                </a:solidFill>
                <a:effectLst/>
                <a:latin typeface="Arial" panose="020B0604020202020204" pitchFamily="34" charset="0"/>
              </a:rPr>
              <a:t>https://developers.google.com/certification </a:t>
            </a:r>
          </a:p>
          <a:p>
            <a:pPr rtl="0">
              <a:spcBef>
                <a:spcPts val="0"/>
              </a:spcBef>
              <a:spcAft>
                <a:spcPts val="0"/>
              </a:spcAft>
            </a:pPr>
            <a:r>
              <a:rPr lang="en-US" sz="1800" b="0" i="0" u="none" strike="noStrike" dirty="0">
                <a:solidFill>
                  <a:srgbClr val="000000"/>
                </a:solidFill>
                <a:effectLst/>
                <a:latin typeface="Arial" panose="020B0604020202020204" pitchFamily="34" charset="0"/>
              </a:rPr>
              <a:t>Google Career certificates -</a:t>
            </a:r>
            <a:endParaRPr lang="en-US" b="0" dirty="0">
              <a:effectLst/>
            </a:endParaRPr>
          </a:p>
          <a:p>
            <a:pPr rtl="0">
              <a:spcBef>
                <a:spcPts val="0"/>
              </a:spcBef>
              <a:spcAft>
                <a:spcPts val="0"/>
              </a:spcAft>
            </a:pPr>
            <a:r>
              <a:rPr lang="en-US" sz="1800" b="0" i="0" u="sng" strike="noStrike" dirty="0">
                <a:solidFill>
                  <a:srgbClr val="1155CC"/>
                </a:solidFill>
                <a:effectLst/>
                <a:latin typeface="Arial" panose="020B0604020202020204" pitchFamily="34" charset="0"/>
                <a:hlinkClick r:id="rId5"/>
              </a:rPr>
              <a:t>https://grow.google/certificates/</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Apple Developer Certification - </a:t>
            </a:r>
            <a:r>
              <a:rPr lang="en-US" sz="1800" b="0" i="0" u="sng" strike="noStrike" dirty="0">
                <a:solidFill>
                  <a:srgbClr val="1155CC"/>
                </a:solidFill>
                <a:effectLst/>
                <a:latin typeface="Arial" panose="020B0604020202020204" pitchFamily="34" charset="0"/>
                <a:hlinkClick r:id="rId6"/>
              </a:rPr>
              <a:t>https://developer.apple.com/learn/curriculum/</a:t>
            </a:r>
            <a:r>
              <a:rPr lang="en-US" sz="1800" b="0" i="0" u="none" strike="noStrike" dirty="0">
                <a:solidFill>
                  <a:srgbClr val="000000"/>
                </a:solidFill>
                <a:effectLst/>
                <a:latin typeface="Arial" panose="020B0604020202020204" pitchFamily="34" charset="0"/>
              </a:rPr>
              <a:t> </a:t>
            </a:r>
            <a:br>
              <a:rPr lang="en-US" b="1" dirty="0">
                <a:effectLst/>
              </a:rPr>
            </a:br>
            <a:br>
              <a:rPr lang="en-US" b="1" dirty="0">
                <a:effectLst/>
              </a:rPr>
            </a:br>
            <a:r>
              <a:rPr lang="en-US" sz="1700" b="1" dirty="0">
                <a:effectLst/>
              </a:rPr>
              <a:t>Good places to learn in g</a:t>
            </a:r>
            <a:r>
              <a:rPr lang="en-US" sz="1700" b="1" i="0" u="none" strike="noStrike" dirty="0">
                <a:solidFill>
                  <a:srgbClr val="000000"/>
                </a:solidFill>
                <a:effectLst/>
              </a:rPr>
              <a:t>eneral </a:t>
            </a:r>
            <a:endParaRPr lang="en-US" sz="1700" b="1"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Udemy - </a:t>
            </a:r>
            <a:r>
              <a:rPr lang="en-US" sz="1800" b="0" i="0" u="sng" strike="noStrike" dirty="0">
                <a:solidFill>
                  <a:srgbClr val="1155CC"/>
                </a:solidFill>
                <a:effectLst/>
                <a:latin typeface="Arial" panose="020B0604020202020204" pitchFamily="34" charset="0"/>
                <a:hlinkClick r:id="rId7"/>
              </a:rPr>
              <a:t>https://www.udemy.com/</a:t>
            </a:r>
            <a:r>
              <a:rPr lang="en-US" sz="1800" b="0" i="0" u="none" strike="noStrike" dirty="0">
                <a:solidFill>
                  <a:srgbClr val="000000"/>
                </a:solidFill>
                <a:effectLst/>
                <a:latin typeface="Arial" panose="020B0604020202020204" pitchFamily="34" charset="0"/>
              </a:rPr>
              <a:t>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LinkedIn Learning - </a:t>
            </a:r>
            <a:r>
              <a:rPr lang="en-US" sz="1800" b="0" i="0" u="sng" strike="noStrike" dirty="0">
                <a:solidFill>
                  <a:srgbClr val="1155CC"/>
                </a:solidFill>
                <a:effectLst/>
                <a:latin typeface="Arial" panose="020B0604020202020204" pitchFamily="34" charset="0"/>
                <a:hlinkClick r:id="rId8"/>
              </a:rPr>
              <a:t>https://www.linkedin.com/learning/</a:t>
            </a:r>
            <a:r>
              <a:rPr lang="en-US" sz="1800" b="0" i="0" u="none" strike="noStrike" dirty="0">
                <a:solidFill>
                  <a:srgbClr val="000000"/>
                </a:solidFill>
                <a:effectLst/>
                <a:latin typeface="Arial" panose="020B0604020202020204" pitchFamily="34" charset="0"/>
              </a:rPr>
              <a:t> </a:t>
            </a:r>
            <a:endParaRPr lang="en-US" b="0" dirty="0">
              <a:effectLst/>
            </a:endParaRPr>
          </a:p>
          <a:p>
            <a:r>
              <a:rPr lang="en-US" sz="1800" b="0" i="0" u="none" strike="noStrike" dirty="0">
                <a:solidFill>
                  <a:srgbClr val="000000"/>
                </a:solidFill>
                <a:effectLst/>
                <a:latin typeface="Arial" panose="020B0604020202020204" pitchFamily="34" charset="0"/>
              </a:rPr>
              <a:t>PS: U of People - </a:t>
            </a:r>
            <a:r>
              <a:rPr lang="en-US" sz="1800" b="0" i="0" u="sng" strike="noStrike" dirty="0">
                <a:solidFill>
                  <a:srgbClr val="1155CC"/>
                </a:solidFill>
                <a:effectLst/>
                <a:latin typeface="Arial" panose="020B0604020202020204" pitchFamily="34" charset="0"/>
                <a:hlinkClick r:id="rId9"/>
              </a:rPr>
              <a:t>https://www.uopeople.edu/</a:t>
            </a:r>
            <a:r>
              <a:rPr lang="en-US" sz="1800" b="0" i="0" u="none" strike="noStrike" dirty="0">
                <a:solidFill>
                  <a:srgbClr val="000000"/>
                </a:solidFill>
                <a:effectLst/>
                <a:latin typeface="Arial" panose="020B0604020202020204" pitchFamily="34" charset="0"/>
              </a:rPr>
              <a:t> </a:t>
            </a:r>
          </a:p>
          <a:p>
            <a:r>
              <a:rPr lang="en-US" sz="1800" dirty="0">
                <a:solidFill>
                  <a:srgbClr val="000000"/>
                </a:solidFill>
                <a:latin typeface="Arial" panose="020B0604020202020204" pitchFamily="34" charset="0"/>
              </a:rPr>
              <a:t>PS GitHub Pages - </a:t>
            </a:r>
            <a:r>
              <a:rPr lang="en-US" sz="1800" dirty="0">
                <a:solidFill>
                  <a:srgbClr val="000000"/>
                </a:solidFill>
                <a:latin typeface="Arial" panose="020B0604020202020204" pitchFamily="34" charset="0"/>
                <a:hlinkClick r:id="rId10"/>
              </a:rPr>
              <a:t>https://jcallinan.github.io/</a:t>
            </a:r>
            <a:r>
              <a:rPr lang="en-US" sz="1800" dirty="0">
                <a:solidFill>
                  <a:srgbClr val="000000"/>
                </a:solidFill>
                <a:latin typeface="Arial" panose="020B0604020202020204" pitchFamily="34" charset="0"/>
              </a:rPr>
              <a:t> </a:t>
            </a:r>
          </a:p>
          <a:p>
            <a:r>
              <a:rPr lang="en-US" dirty="0"/>
              <a:t>PPS </a:t>
            </a:r>
            <a:r>
              <a:rPr lang="en-US" b="1" dirty="0">
                <a:hlinkClick r:id="rId11"/>
              </a:rPr>
              <a:t>https://sites.pitt.edu/~jpcst52/</a:t>
            </a:r>
            <a:r>
              <a:rPr lang="en-US" sz="1800" b="1" dirty="0">
                <a:solidFill>
                  <a:srgbClr val="000000"/>
                </a:solidFill>
                <a:latin typeface="Arial" panose="020B0604020202020204" pitchFamily="34" charset="0"/>
              </a:rPr>
              <a:t> </a:t>
            </a:r>
            <a:endParaRPr lang="en-US" b="1" dirty="0"/>
          </a:p>
        </p:txBody>
      </p:sp>
      <p:pic>
        <p:nvPicPr>
          <p:cNvPr id="7" name="Picture 6">
            <a:extLst>
              <a:ext uri="{FF2B5EF4-FFF2-40B4-BE49-F238E27FC236}">
                <a16:creationId xmlns:a16="http://schemas.microsoft.com/office/drawing/2014/main" id="{8C839155-2264-4BED-9D9C-55BECEC9EEC2}"/>
              </a:ext>
            </a:extLst>
          </p:cNvPr>
          <p:cNvPicPr>
            <a:picLocks noChangeAspect="1"/>
          </p:cNvPicPr>
          <p:nvPr/>
        </p:nvPicPr>
        <p:blipFill>
          <a:blip r:embed="rId12"/>
          <a:stretch>
            <a:fillRect/>
          </a:stretch>
        </p:blipFill>
        <p:spPr>
          <a:xfrm>
            <a:off x="6610524" y="4604742"/>
            <a:ext cx="1609950" cy="400106"/>
          </a:xfrm>
          <a:prstGeom prst="rect">
            <a:avLst/>
          </a:prstGeom>
        </p:spPr>
      </p:pic>
      <p:pic>
        <p:nvPicPr>
          <p:cNvPr id="9" name="Picture 8">
            <a:extLst>
              <a:ext uri="{FF2B5EF4-FFF2-40B4-BE49-F238E27FC236}">
                <a16:creationId xmlns:a16="http://schemas.microsoft.com/office/drawing/2014/main" id="{EDC131B5-B9D8-4B53-B1CB-1C37493A7D2C}"/>
              </a:ext>
            </a:extLst>
          </p:cNvPr>
          <p:cNvPicPr>
            <a:picLocks noChangeAspect="1"/>
          </p:cNvPicPr>
          <p:nvPr/>
        </p:nvPicPr>
        <p:blipFill>
          <a:blip r:embed="rId13"/>
          <a:stretch>
            <a:fillRect/>
          </a:stretch>
        </p:blipFill>
        <p:spPr>
          <a:xfrm>
            <a:off x="8883196" y="4040331"/>
            <a:ext cx="2763733" cy="2030662"/>
          </a:xfrm>
          <a:prstGeom prst="rect">
            <a:avLst/>
          </a:prstGeom>
        </p:spPr>
      </p:pic>
    </p:spTree>
    <p:extLst>
      <p:ext uri="{BB962C8B-B14F-4D97-AF65-F5344CB8AC3E}">
        <p14:creationId xmlns:p14="http://schemas.microsoft.com/office/powerpoint/2010/main" val="3899941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057C-E58A-425F-B485-6200E4C92F15}"/>
              </a:ext>
            </a:extLst>
          </p:cNvPr>
          <p:cNvSpPr>
            <a:spLocks noGrp="1"/>
          </p:cNvSpPr>
          <p:nvPr>
            <p:ph type="title"/>
          </p:nvPr>
        </p:nvSpPr>
        <p:spPr>
          <a:xfrm>
            <a:off x="1066800" y="642594"/>
            <a:ext cx="10058400" cy="652806"/>
          </a:xfrm>
        </p:spPr>
        <p:txBody>
          <a:bodyPr>
            <a:normAutofit/>
          </a:bodyPr>
          <a:lstStyle/>
          <a:p>
            <a:r>
              <a:rPr lang="en-US" sz="3600" dirty="0"/>
              <a:t>2 IMPORTANT ITEMS FOR PROGRAMMERS</a:t>
            </a:r>
          </a:p>
        </p:txBody>
      </p:sp>
      <p:sp>
        <p:nvSpPr>
          <p:cNvPr id="3" name="Content Placeholder 2">
            <a:extLst>
              <a:ext uri="{FF2B5EF4-FFF2-40B4-BE49-F238E27FC236}">
                <a16:creationId xmlns:a16="http://schemas.microsoft.com/office/drawing/2014/main" id="{F9E66DED-F786-4E2D-AAEA-F29AFE008791}"/>
              </a:ext>
            </a:extLst>
          </p:cNvPr>
          <p:cNvSpPr>
            <a:spLocks noGrp="1"/>
          </p:cNvSpPr>
          <p:nvPr>
            <p:ph idx="1"/>
          </p:nvPr>
        </p:nvSpPr>
        <p:spPr>
          <a:xfrm>
            <a:off x="1066800" y="1533525"/>
            <a:ext cx="3991761" cy="1676399"/>
          </a:xfrm>
          <a:solidFill>
            <a:schemeClr val="accent4">
              <a:lumMod val="20000"/>
              <a:lumOff val="80000"/>
            </a:schemeClr>
          </a:solidFill>
        </p:spPr>
        <p:txBody>
          <a:bodyPr>
            <a:normAutofit/>
          </a:bodyPr>
          <a:lstStyle/>
          <a:p>
            <a:pPr marL="0" indent="0" rtl="0" fontAlgn="base">
              <a:spcBef>
                <a:spcPts val="0"/>
              </a:spcBef>
              <a:spcAft>
                <a:spcPts val="0"/>
              </a:spcAft>
              <a:buNone/>
            </a:pPr>
            <a:r>
              <a:rPr lang="en-US" sz="1800" b="0" i="0" u="none" strike="noStrike" dirty="0">
                <a:solidFill>
                  <a:srgbClr val="000000"/>
                </a:solidFill>
                <a:effectLst/>
                <a:latin typeface="Playfair Display" panose="020B0604020202020204" pitchFamily="2" charset="0"/>
              </a:rPr>
              <a:t>Cracking the Coding Interview - </a:t>
            </a:r>
            <a:r>
              <a:rPr lang="en-US" sz="1800" b="0" i="0" u="none" strike="noStrike" dirty="0">
                <a:solidFill>
                  <a:srgbClr val="000000"/>
                </a:solidFill>
                <a:effectLst/>
                <a:latin typeface="Playfair Display" panose="020B0604020202020204" pitchFamily="2" charset="0"/>
                <a:hlinkClick r:id="rId2"/>
              </a:rPr>
              <a:t>https://www.amazon.com/Cracking-Coding-Interview-Programming-Questions/dp/0984782850</a:t>
            </a:r>
            <a:r>
              <a:rPr lang="en-US" sz="1800" b="0" i="0" u="none" strike="noStrike" dirty="0">
                <a:solidFill>
                  <a:srgbClr val="000000"/>
                </a:solidFill>
                <a:effectLst/>
                <a:latin typeface="Playfair Display" panose="020B0604020202020204" pitchFamily="2" charset="0"/>
              </a:rPr>
              <a:t> </a:t>
            </a:r>
          </a:p>
          <a:p>
            <a:pPr marL="0" indent="0" rtl="0" fontAlgn="base">
              <a:spcBef>
                <a:spcPts val="0"/>
              </a:spcBef>
              <a:spcAft>
                <a:spcPts val="0"/>
              </a:spcAft>
              <a:buNone/>
            </a:pPr>
            <a:r>
              <a:rPr lang="en-US" sz="1800" b="0" i="0" u="sng" strike="noStrike" dirty="0">
                <a:solidFill>
                  <a:srgbClr val="CE93D8"/>
                </a:solidFill>
                <a:effectLst/>
                <a:latin typeface="Playfair Display" panose="020B0604020202020204" pitchFamily="2" charset="0"/>
                <a:hlinkClick r:id="rId3"/>
              </a:rPr>
              <a:t>https://leetcode.com/</a:t>
            </a:r>
            <a:r>
              <a:rPr lang="en-US" sz="1800" b="0" i="0" u="none" strike="noStrike" dirty="0">
                <a:solidFill>
                  <a:srgbClr val="000000"/>
                </a:solidFill>
                <a:effectLst/>
                <a:latin typeface="Playfair Display" panose="020B0604020202020204" pitchFamily="2" charset="0"/>
              </a:rPr>
              <a:t> </a:t>
            </a:r>
          </a:p>
          <a:p>
            <a:pPr rtl="0">
              <a:spcBef>
                <a:spcPts val="0"/>
              </a:spcBef>
              <a:spcAft>
                <a:spcPts val="0"/>
              </a:spcAft>
            </a:pPr>
            <a:endParaRPr lang="en-US" dirty="0"/>
          </a:p>
        </p:txBody>
      </p:sp>
      <p:pic>
        <p:nvPicPr>
          <p:cNvPr id="2050" name="Picture 2">
            <a:extLst>
              <a:ext uri="{FF2B5EF4-FFF2-40B4-BE49-F238E27FC236}">
                <a16:creationId xmlns:a16="http://schemas.microsoft.com/office/drawing/2014/main" id="{855FBF99-BCE6-45E6-A8E9-B20B3D0A6C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1985" y="1821672"/>
            <a:ext cx="6407948" cy="368888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9CE3015F-482E-43D3-999D-1E30E6729AAD}"/>
              </a:ext>
            </a:extLst>
          </p:cNvPr>
          <p:cNvPicPr>
            <a:picLocks noChangeAspect="1"/>
          </p:cNvPicPr>
          <p:nvPr/>
        </p:nvPicPr>
        <p:blipFill>
          <a:blip r:embed="rId5"/>
          <a:stretch>
            <a:fillRect/>
          </a:stretch>
        </p:blipFill>
        <p:spPr>
          <a:xfrm>
            <a:off x="1231708" y="3325399"/>
            <a:ext cx="3661943" cy="2890007"/>
          </a:xfrm>
          <a:prstGeom prst="rect">
            <a:avLst/>
          </a:prstGeom>
        </p:spPr>
      </p:pic>
    </p:spTree>
    <p:extLst>
      <p:ext uri="{BB962C8B-B14F-4D97-AF65-F5344CB8AC3E}">
        <p14:creationId xmlns:p14="http://schemas.microsoft.com/office/powerpoint/2010/main" val="3974951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80775-2B7C-4D7C-AB30-19399AC577DA}"/>
              </a:ext>
            </a:extLst>
          </p:cNvPr>
          <p:cNvSpPr>
            <a:spLocks noGrp="1"/>
          </p:cNvSpPr>
          <p:nvPr>
            <p:ph type="title"/>
          </p:nvPr>
        </p:nvSpPr>
        <p:spPr/>
        <p:txBody>
          <a:bodyPr/>
          <a:lstStyle/>
          <a:p>
            <a:r>
              <a:rPr lang="en-US" dirty="0"/>
              <a:t>SYLLABUS EXAMPLES</a:t>
            </a:r>
          </a:p>
        </p:txBody>
      </p:sp>
      <p:pic>
        <p:nvPicPr>
          <p:cNvPr id="8" name="Content Placeholder 7">
            <a:hlinkClick r:id="rId2"/>
            <a:extLst>
              <a:ext uri="{FF2B5EF4-FFF2-40B4-BE49-F238E27FC236}">
                <a16:creationId xmlns:a16="http://schemas.microsoft.com/office/drawing/2014/main" id="{1086EE37-EF23-4CCB-AF17-0A6D46714373}"/>
              </a:ext>
            </a:extLst>
          </p:cNvPr>
          <p:cNvPicPr>
            <a:picLocks noGrp="1" noChangeAspect="1"/>
          </p:cNvPicPr>
          <p:nvPr>
            <p:ph idx="1"/>
          </p:nvPr>
        </p:nvPicPr>
        <p:blipFill>
          <a:blip r:embed="rId3"/>
          <a:stretch>
            <a:fillRect/>
          </a:stretch>
        </p:blipFill>
        <p:spPr>
          <a:xfrm>
            <a:off x="882963" y="2014193"/>
            <a:ext cx="4873274" cy="2738781"/>
          </a:xfrm>
        </p:spPr>
      </p:pic>
      <p:sp>
        <p:nvSpPr>
          <p:cNvPr id="4" name="AutoShape 2">
            <a:extLst>
              <a:ext uri="{FF2B5EF4-FFF2-40B4-BE49-F238E27FC236}">
                <a16:creationId xmlns:a16="http://schemas.microsoft.com/office/drawing/2014/main" id="{9268A548-AD96-4904-9490-8912E51671F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hlinkClick r:id="rId4"/>
            <a:extLst>
              <a:ext uri="{FF2B5EF4-FFF2-40B4-BE49-F238E27FC236}">
                <a16:creationId xmlns:a16="http://schemas.microsoft.com/office/drawing/2014/main" id="{7B7BBA94-D394-4CE9-ABD5-077E19328EC5}"/>
              </a:ext>
            </a:extLst>
          </p:cNvPr>
          <p:cNvPicPr>
            <a:picLocks noChangeAspect="1"/>
          </p:cNvPicPr>
          <p:nvPr/>
        </p:nvPicPr>
        <p:blipFill>
          <a:blip r:embed="rId5"/>
          <a:stretch>
            <a:fillRect/>
          </a:stretch>
        </p:blipFill>
        <p:spPr>
          <a:xfrm>
            <a:off x="6435763" y="2014192"/>
            <a:ext cx="4705810" cy="2738782"/>
          </a:xfrm>
          <a:prstGeom prst="rect">
            <a:avLst/>
          </a:prstGeom>
        </p:spPr>
      </p:pic>
      <p:pic>
        <p:nvPicPr>
          <p:cNvPr id="11" name="Picture 2" descr="Jeremy Callinan">
            <a:extLst>
              <a:ext uri="{FF2B5EF4-FFF2-40B4-BE49-F238E27FC236}">
                <a16:creationId xmlns:a16="http://schemas.microsoft.com/office/drawing/2014/main" id="{219CC64D-FB80-460F-8BA1-ED7916B6109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31228" y="5858889"/>
            <a:ext cx="546422" cy="47265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7465DC20-7FBD-44AB-84AB-9D9C72F19B6D}"/>
              </a:ext>
            </a:extLst>
          </p:cNvPr>
          <p:cNvPicPr>
            <a:picLocks noChangeAspect="1"/>
          </p:cNvPicPr>
          <p:nvPr/>
        </p:nvPicPr>
        <p:blipFill>
          <a:blip r:embed="rId7"/>
          <a:stretch>
            <a:fillRect/>
          </a:stretch>
        </p:blipFill>
        <p:spPr>
          <a:xfrm>
            <a:off x="9139530" y="5866379"/>
            <a:ext cx="1811696" cy="468910"/>
          </a:xfrm>
          <a:prstGeom prst="rect">
            <a:avLst/>
          </a:prstGeom>
        </p:spPr>
      </p:pic>
      <p:pic>
        <p:nvPicPr>
          <p:cNvPr id="13" name="Picture 12">
            <a:extLst>
              <a:ext uri="{FF2B5EF4-FFF2-40B4-BE49-F238E27FC236}">
                <a16:creationId xmlns:a16="http://schemas.microsoft.com/office/drawing/2014/main" id="{CB667D87-9208-41CC-B64F-0A709638DD3C}"/>
              </a:ext>
            </a:extLst>
          </p:cNvPr>
          <p:cNvPicPr>
            <a:picLocks noChangeAspect="1"/>
          </p:cNvPicPr>
          <p:nvPr/>
        </p:nvPicPr>
        <p:blipFill>
          <a:blip r:embed="rId8"/>
          <a:stretch>
            <a:fillRect/>
          </a:stretch>
        </p:blipFill>
        <p:spPr>
          <a:xfrm>
            <a:off x="6305868" y="5858889"/>
            <a:ext cx="2653660" cy="468910"/>
          </a:xfrm>
          <a:prstGeom prst="rect">
            <a:avLst/>
          </a:prstGeom>
        </p:spPr>
      </p:pic>
    </p:spTree>
    <p:extLst>
      <p:ext uri="{BB962C8B-B14F-4D97-AF65-F5344CB8AC3E}">
        <p14:creationId xmlns:p14="http://schemas.microsoft.com/office/powerpoint/2010/main" val="21465944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1">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2EA5B7"/>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{A03AAE20-BC3C-4788-96C3-4669CD5430DA}tf78438558_win32</Template>
  <TotalTime>96</TotalTime>
  <Words>979</Words>
  <Application>Microsoft Office PowerPoint</Application>
  <PresentationFormat>Widescreen</PresentationFormat>
  <Paragraphs>93</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Century Gothic</vt:lpstr>
      <vt:lpstr>Garamond</vt:lpstr>
      <vt:lpstr>Open Sans</vt:lpstr>
      <vt:lpstr>Playfair Display</vt:lpstr>
      <vt:lpstr>SavonVTI</vt:lpstr>
      <vt:lpstr>GAME Design &amp; Programming</vt:lpstr>
      <vt:lpstr>Agenda</vt:lpstr>
      <vt:lpstr>CIS&amp;T @ Pitt-Bradford</vt:lpstr>
      <vt:lpstr>George B. Duke Engineering and Information Technologies Building</vt:lpstr>
      <vt:lpstr>GAME DESIGN DEGREES</vt:lpstr>
      <vt:lpstr>GAME DESIGN CERTIFICATIONS</vt:lpstr>
      <vt:lpstr>OTHER IMPORTANT CERTS / THINGS TO DO</vt:lpstr>
      <vt:lpstr>2 IMPORTANT ITEMS FOR PROGRAMMERS</vt:lpstr>
      <vt:lpstr>SYLLABUS EXAMPLES</vt:lpstr>
      <vt:lpstr>PLAYLISTS ON YOUTUBE</vt:lpstr>
      <vt:lpstr>FUN STUFF TO CHECK OUT!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Design &amp; Programming</dc:title>
  <dc:creator>Jeremy Callinan</dc:creator>
  <cp:lastModifiedBy>Jeremy Callinan</cp:lastModifiedBy>
  <cp:revision>6</cp:revision>
  <dcterms:created xsi:type="dcterms:W3CDTF">2022-03-20T18:53:43Z</dcterms:created>
  <dcterms:modified xsi:type="dcterms:W3CDTF">2022-03-20T20:33:41Z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